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73" r:id="rId6"/>
    <p:sldId id="274" r:id="rId7"/>
    <p:sldId id="275" r:id="rId8"/>
    <p:sldId id="276" r:id="rId9"/>
    <p:sldId id="283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95" r:id="rId18"/>
    <p:sldId id="285" r:id="rId19"/>
    <p:sldId id="286" r:id="rId20"/>
    <p:sldId id="288" r:id="rId21"/>
    <p:sldId id="287" r:id="rId22"/>
    <p:sldId id="289" r:id="rId23"/>
    <p:sldId id="290" r:id="rId24"/>
    <p:sldId id="291" r:id="rId25"/>
    <p:sldId id="292" r:id="rId26"/>
    <p:sldId id="300" r:id="rId27"/>
    <p:sldId id="301" r:id="rId28"/>
    <p:sldId id="299" r:id="rId29"/>
    <p:sldId id="294" r:id="rId30"/>
    <p:sldId id="293" r:id="rId31"/>
    <p:sldId id="270" r:id="rId32"/>
    <p:sldId id="296" r:id="rId33"/>
    <p:sldId id="297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1" autoAdjust="0"/>
    <p:restoredTop sz="94558" autoAdjust="0"/>
  </p:normalViewPr>
  <p:slideViewPr>
    <p:cSldViewPr snapToGrid="0">
      <p:cViewPr varScale="1">
        <p:scale>
          <a:sx n="107" d="100"/>
          <a:sy n="107" d="100"/>
        </p:scale>
        <p:origin x="176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45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9/12/24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9/12/24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9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81153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 descr="A purple and black background&#10;&#10;Description automatically generated">
            <a:extLst>
              <a:ext uri="{FF2B5EF4-FFF2-40B4-BE49-F238E27FC236}">
                <a16:creationId xmlns:a16="http://schemas.microsoft.com/office/drawing/2014/main" id="{9B6CE96D-3F7A-B60F-CE19-6004806C2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75" t="65975" r="29102" b="8250"/>
          <a:stretch/>
        </p:blipFill>
        <p:spPr>
          <a:xfrm>
            <a:off x="-4516" y="5128591"/>
            <a:ext cx="8113533" cy="17294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2100486"/>
            <a:ext cx="6815446" cy="2095985"/>
          </a:xfrm>
        </p:spPr>
        <p:txBody>
          <a:bodyPr anchor="t">
            <a:normAutofit/>
          </a:bodyPr>
          <a:lstStyle>
            <a:lvl1pPr>
              <a:defRPr sz="5000" spc="-20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370033"/>
            <a:ext cx="6437555" cy="1303176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FAF761-956E-6B4F-D103-6E56440859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7689" y="313833"/>
            <a:ext cx="1089921" cy="803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18D35-4D89-E811-E9B4-9A821D247C31}"/>
              </a:ext>
            </a:extLst>
          </p:cNvPr>
          <p:cNvSpPr txBox="1"/>
          <p:nvPr userDrawn="1"/>
        </p:nvSpPr>
        <p:spPr>
          <a:xfrm>
            <a:off x="1959434" y="487718"/>
            <a:ext cx="220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ublic Sans" pitchFamily="2" charset="77"/>
              </a:rPr>
              <a:t>Edith Cowan University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72F249D-0771-A306-A855-083D548BAA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59435" y="702185"/>
            <a:ext cx="2786230" cy="30777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school or centre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43D59024-D21F-46A9-B65B-C9166E4E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083" y="2339390"/>
            <a:ext cx="2075688" cy="20756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C929A99D-6C0C-468B-854A-FF1CC9126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0384" y="2339390"/>
            <a:ext cx="2075688" cy="20756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60F12D74-CCEB-4CE6-A979-072265047F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685" y="2339390"/>
            <a:ext cx="2075688" cy="20756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A481ED4-1444-4E48-A31E-B2624CF53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0228" y="2339390"/>
            <a:ext cx="2075688" cy="20756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1FCF4CD5-BF81-4AEB-BE4A-D07274F66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6083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Public Sans" pitchFamily="2" charset="77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68146790-CD56-4671-AD13-89B30FAF55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6083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305877BA-4DF5-499D-9288-3956FC9B1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84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Public Sans" pitchFamily="2" charset="77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22E6E064-1B6D-455F-98A9-1A851E3FE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0384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76F0A93D-9B44-4CF6-87AF-4B5200AF2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685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Public Sans" pitchFamily="2" charset="77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550B9205-0F01-47B9-9C79-42EB1E22C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685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8FC1F3E1-C69F-4835-A5CD-929BD175A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0228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Public Sans" pitchFamily="2" charset="77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457972FF-3484-4C00-A636-0F208F816C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228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5" name="Picture 4" descr="A black background with purple and blue shapes&#10;&#10;Description automatically generated">
            <a:extLst>
              <a:ext uri="{FF2B5EF4-FFF2-40B4-BE49-F238E27FC236}">
                <a16:creationId xmlns:a16="http://schemas.microsoft.com/office/drawing/2014/main" id="{A1D6C573-5658-A891-478B-E9A70FB29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37166" b="64769"/>
          <a:stretch/>
        </p:blipFill>
        <p:spPr>
          <a:xfrm rot="10800000">
            <a:off x="4598690" y="4976720"/>
            <a:ext cx="5997387" cy="1891553"/>
          </a:xfrm>
          <a:prstGeom prst="rect">
            <a:avLst/>
          </a:prstGeom>
        </p:spPr>
      </p:pic>
      <p:pic>
        <p:nvPicPr>
          <p:cNvPr id="23" name="Graphic 5">
            <a:extLst>
              <a:ext uri="{FF2B5EF4-FFF2-40B4-BE49-F238E27FC236}">
                <a16:creationId xmlns:a16="http://schemas.microsoft.com/office/drawing/2014/main" id="{4404576C-DCE2-A9C1-3E95-8734B5117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6095057"/>
            <a:ext cx="850139" cy="626418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A0B6259-1E42-F729-B0B0-D3B89B21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EAE9A300-1CE0-1A2F-943E-66380265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F7E1C9E0-813C-A444-E43D-55541BF98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93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736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purple and blue shapes&#10;&#10;Description automatically generated">
            <a:extLst>
              <a:ext uri="{FF2B5EF4-FFF2-40B4-BE49-F238E27FC236}">
                <a16:creationId xmlns:a16="http://schemas.microsoft.com/office/drawing/2014/main" id="{061B1357-DB1D-15B7-B6F6-486BE47B5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37166" b="64769"/>
          <a:stretch/>
        </p:blipFill>
        <p:spPr>
          <a:xfrm rot="10800000">
            <a:off x="4598690" y="4976720"/>
            <a:ext cx="5997387" cy="18915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2933" y="1560513"/>
            <a:ext cx="10022842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2" name="Graphic 5">
            <a:extLst>
              <a:ext uri="{FF2B5EF4-FFF2-40B4-BE49-F238E27FC236}">
                <a16:creationId xmlns:a16="http://schemas.microsoft.com/office/drawing/2014/main" id="{CB74250B-9555-D67F-AF19-D034D3BDA7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6095057"/>
            <a:ext cx="850139" cy="626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98BA17B-2166-E6F9-6ED4-E408C68B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279B1A2-C54F-3AB8-3731-4C231899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4FBB69B1-FC19-D66F-9703-B573DBAAB8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93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purple and blue shapes&#10;&#10;Description automatically generated">
            <a:extLst>
              <a:ext uri="{FF2B5EF4-FFF2-40B4-BE49-F238E27FC236}">
                <a16:creationId xmlns:a16="http://schemas.microsoft.com/office/drawing/2014/main" id="{00B132FB-DBF0-910D-0B59-FCD7C8CAD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37166" b="64769"/>
          <a:stretch/>
        </p:blipFill>
        <p:spPr>
          <a:xfrm rot="10800000">
            <a:off x="4598690" y="4976720"/>
            <a:ext cx="5997387" cy="18915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076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0076" y="2374900"/>
            <a:ext cx="4756714" cy="33655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39363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39363" y="2374900"/>
            <a:ext cx="4756714" cy="33655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1AF76B63-818E-9850-5F1A-A9E5418F27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6095057"/>
            <a:ext cx="850139" cy="626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EEBC63A-2A43-B606-5E4F-58DB0155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7143AEB-DC90-2C81-A218-1DE0BF0A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EE93A12C-593B-1145-E6ED-4E8028A296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93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purple and blue shapes&#10;&#10;Description automatically generated">
            <a:extLst>
              <a:ext uri="{FF2B5EF4-FFF2-40B4-BE49-F238E27FC236}">
                <a16:creationId xmlns:a16="http://schemas.microsoft.com/office/drawing/2014/main" id="{C693B03E-B828-7253-D9F3-845A06D049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37166" b="64769"/>
          <a:stretch/>
        </p:blipFill>
        <p:spPr>
          <a:xfrm rot="10800000">
            <a:off x="4598690" y="4976720"/>
            <a:ext cx="5997387" cy="1891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304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933" y="2374899"/>
            <a:ext cx="3327366" cy="348557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08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4083" y="2374899"/>
            <a:ext cx="3327366" cy="348557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7" name="Graphic 5">
            <a:extLst>
              <a:ext uri="{FF2B5EF4-FFF2-40B4-BE49-F238E27FC236}">
                <a16:creationId xmlns:a16="http://schemas.microsoft.com/office/drawing/2014/main" id="{32AA60A5-98E9-FE91-2C19-A6CADEB8F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6095057"/>
            <a:ext cx="850139" cy="62641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7A59EC1-81F4-1E6B-0B82-5388D240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6792270-C9CE-2CBB-2B65-C9A7D491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9ED0C4C3-531E-F69E-EC33-6B41062EE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93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0B8D93-90E8-A3F9-8B7D-36DABE96BFB3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black background&#10;&#10;Description automatically generated">
            <a:extLst>
              <a:ext uri="{FF2B5EF4-FFF2-40B4-BE49-F238E27FC236}">
                <a16:creationId xmlns:a16="http://schemas.microsoft.com/office/drawing/2014/main" id="{B1BCF93A-E6C4-0568-269F-F89FA04F87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8719" t="55560" r="27471"/>
          <a:stretch/>
        </p:blipFill>
        <p:spPr>
          <a:xfrm>
            <a:off x="-1" y="3106612"/>
            <a:ext cx="12192001" cy="375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0E55B-F1A0-CDA3-005A-364A4B24AE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1893687"/>
            <a:ext cx="10552176" cy="1499616"/>
          </a:xfrm>
        </p:spPr>
        <p:txBody>
          <a:bodyPr>
            <a:norm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5B2585-27A4-12FE-F411-D725746F6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67866" y="313833"/>
            <a:ext cx="1089921" cy="803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1F422-D83C-31BD-BDF5-F89D03B1CDEF}"/>
              </a:ext>
            </a:extLst>
          </p:cNvPr>
          <p:cNvSpPr txBox="1"/>
          <p:nvPr userDrawn="1"/>
        </p:nvSpPr>
        <p:spPr>
          <a:xfrm>
            <a:off x="8311107" y="448915"/>
            <a:ext cx="220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Public Sans" pitchFamily="2" charset="77"/>
              </a:rPr>
              <a:t>Edith Cowan University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26F68C97-C707-1FA0-F683-FF823F3D2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32911" y="663382"/>
            <a:ext cx="2786230" cy="30777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school or centre name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608CBA-4F18-6AA5-1958-910E409A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571956"/>
            <a:ext cx="6437555" cy="1303176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94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purple and blue shapes&#10;&#10;Description automatically generated">
            <a:extLst>
              <a:ext uri="{FF2B5EF4-FFF2-40B4-BE49-F238E27FC236}">
                <a16:creationId xmlns:a16="http://schemas.microsoft.com/office/drawing/2014/main" id="{5732DC3C-E6A6-7953-72F1-8BFC60FA4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37166" b="64769"/>
          <a:stretch/>
        </p:blipFill>
        <p:spPr>
          <a:xfrm rot="10800000">
            <a:off x="4598690" y="4976720"/>
            <a:ext cx="5997387" cy="1891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t"/>
          <a:lstStyle>
            <a:lvl1pPr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72397" y="0"/>
            <a:ext cx="3961514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2000" y="0"/>
            <a:ext cx="39600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9300" y="3841750"/>
            <a:ext cx="6806692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404C8595-D235-95A7-C9F6-038784560C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6095057"/>
            <a:ext cx="850139" cy="6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purple and blue shapes&#10;&#10;Description automatically generated">
            <a:extLst>
              <a:ext uri="{FF2B5EF4-FFF2-40B4-BE49-F238E27FC236}">
                <a16:creationId xmlns:a16="http://schemas.microsoft.com/office/drawing/2014/main" id="{E33D93A4-273E-8038-A8D7-63C6275C8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37166" b="64769"/>
          <a:stretch/>
        </p:blipFill>
        <p:spPr>
          <a:xfrm rot="10800000">
            <a:off x="4598690" y="4976720"/>
            <a:ext cx="5997387" cy="18915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371060"/>
            <a:ext cx="5067300" cy="44869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984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Graphic 5">
            <a:extLst>
              <a:ext uri="{FF2B5EF4-FFF2-40B4-BE49-F238E27FC236}">
                <a16:creationId xmlns:a16="http://schemas.microsoft.com/office/drawing/2014/main" id="{3557D5BD-E4F3-CB9B-0AFE-B4ABAD779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6095057"/>
            <a:ext cx="850139" cy="62641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7E3495-F674-772D-4AA5-45E84951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31C681A-BE75-B9B0-0C98-54FF0043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7" cy="453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GB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646428"/>
            <a:ext cx="7086598" cy="2211572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8000" y="0"/>
            <a:ext cx="50040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88000" y="4646428"/>
            <a:ext cx="5004000" cy="219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pic>
        <p:nvPicPr>
          <p:cNvPr id="2" name="Graphic 5">
            <a:extLst>
              <a:ext uri="{FF2B5EF4-FFF2-40B4-BE49-F238E27FC236}">
                <a16:creationId xmlns:a16="http://schemas.microsoft.com/office/drawing/2014/main" id="{2FAFC6C5-0C3F-F82A-872D-16DFCA1D8B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70097" y="165521"/>
            <a:ext cx="850139" cy="6293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F99EFD-9511-8031-0949-35DD9A667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168427"/>
            <a:ext cx="850139" cy="626418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2779E9-E2B5-8579-B060-E8E609A7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D059F36-F787-015B-3AA3-5577C7EA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anchor="t"/>
          <a:lstStyle>
            <a:lvl1pPr>
              <a:lnSpc>
                <a:spcPct val="100000"/>
              </a:lnSpc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6" name="Picture 5" descr="A black background with purple and blue shapes&#10;&#10;Description automatically generated">
            <a:extLst>
              <a:ext uri="{FF2B5EF4-FFF2-40B4-BE49-F238E27FC236}">
                <a16:creationId xmlns:a16="http://schemas.microsoft.com/office/drawing/2014/main" id="{3D515A6A-7778-7C06-4D92-5CD00684D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37166" b="64769"/>
          <a:stretch/>
        </p:blipFill>
        <p:spPr>
          <a:xfrm rot="10800000">
            <a:off x="4598690" y="4976720"/>
            <a:ext cx="5997387" cy="1891553"/>
          </a:xfrm>
          <a:prstGeom prst="rect">
            <a:avLst/>
          </a:prstGeom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340DC453-DD3A-4FE9-A00F-E6C8E3DB04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6095057"/>
            <a:ext cx="850139" cy="62641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D85730E-7CF3-17D6-BBA1-4E951BA8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F00366-6E4B-3F54-80A3-0F93F3C2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58015FB-742D-FCCD-0657-F2451440A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anchor="t"/>
          <a:lstStyle>
            <a:lvl1pPr>
              <a:lnSpc>
                <a:spcPct val="100000"/>
              </a:lnSpc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89D550-F3D0-6439-DFA3-76123A87ED1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3" name="Picture 2" descr="A black background with purple and blue shapes&#10;&#10;Description automatically generated">
            <a:extLst>
              <a:ext uri="{FF2B5EF4-FFF2-40B4-BE49-F238E27FC236}">
                <a16:creationId xmlns:a16="http://schemas.microsoft.com/office/drawing/2014/main" id="{9AC52D5E-F988-AF9F-E02E-A591897F1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37166" b="64769"/>
          <a:stretch/>
        </p:blipFill>
        <p:spPr>
          <a:xfrm rot="10800000">
            <a:off x="4598690" y="4976720"/>
            <a:ext cx="5997387" cy="1891553"/>
          </a:xfrm>
          <a:prstGeom prst="rect">
            <a:avLst/>
          </a:prstGeom>
        </p:spPr>
      </p:pic>
      <p:pic>
        <p:nvPicPr>
          <p:cNvPr id="12" name="Graphic 5">
            <a:extLst>
              <a:ext uri="{FF2B5EF4-FFF2-40B4-BE49-F238E27FC236}">
                <a16:creationId xmlns:a16="http://schemas.microsoft.com/office/drawing/2014/main" id="{1226C0AD-3C54-4C91-E3EF-D39F651EDF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6095057"/>
            <a:ext cx="850139" cy="626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6C02968-DD18-3E2B-24F5-4E93BEF2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466D1B-62C0-4949-B87F-88D5B399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6886224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GB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GB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6AB4FB-5A30-4F68-D5FD-12BC17DE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96BBEB-1D8F-A6CB-7A8F-FC1DBC04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F4BEDF-9827-30E8-9C25-986ABB25D4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70097" y="168427"/>
            <a:ext cx="850139" cy="6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93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2933" y="1695450"/>
            <a:ext cx="10257155" cy="431482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5" name="Picture 4" descr="A black background with purple and blue shapes&#10;&#10;Description automatically generated">
            <a:extLst>
              <a:ext uri="{FF2B5EF4-FFF2-40B4-BE49-F238E27FC236}">
                <a16:creationId xmlns:a16="http://schemas.microsoft.com/office/drawing/2014/main" id="{70A96CB4-43C7-1920-DB44-CAC3EA08FC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37166" b="64769"/>
          <a:stretch/>
        </p:blipFill>
        <p:spPr>
          <a:xfrm rot="10800000">
            <a:off x="4598690" y="4976720"/>
            <a:ext cx="5997387" cy="1891553"/>
          </a:xfrm>
          <a:prstGeom prst="rect">
            <a:avLst/>
          </a:prstGeom>
        </p:spPr>
      </p:pic>
      <p:pic>
        <p:nvPicPr>
          <p:cNvPr id="12" name="Graphic 5">
            <a:extLst>
              <a:ext uri="{FF2B5EF4-FFF2-40B4-BE49-F238E27FC236}">
                <a16:creationId xmlns:a16="http://schemas.microsoft.com/office/drawing/2014/main" id="{2C36FDA1-7A27-A64E-E81D-06E2BE1D54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70097" y="6095057"/>
            <a:ext cx="850139" cy="626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2DA1EFE-9A4B-185B-80A6-46B940A9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261" y="6356350"/>
            <a:ext cx="3023643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B58340C-5EB7-ECDC-A848-9066D5D4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167" y="6356350"/>
            <a:ext cx="458269" cy="365125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‹#›</a:t>
            </a:fld>
            <a:endParaRPr lang="en-US" dirty="0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Public Sans" pitchFamily="2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Public Sans" pitchFamily="2" charset="77"/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Public San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Public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Public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Public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Public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Public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938" y="3808731"/>
            <a:ext cx="6815446" cy="1579274"/>
          </a:xfrm>
        </p:spPr>
        <p:txBody>
          <a:bodyPr>
            <a:normAutofit/>
          </a:bodyPr>
          <a:lstStyle/>
          <a:p>
            <a:r>
              <a:rPr lang="en-US" dirty="0"/>
              <a:t>International Workshop on Optical Perception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938" y="5048987"/>
            <a:ext cx="6437555" cy="1303176"/>
          </a:xfrm>
        </p:spPr>
        <p:txBody>
          <a:bodyPr/>
          <a:lstStyle/>
          <a:p>
            <a:r>
              <a:rPr lang="en-US" dirty="0" err="1"/>
              <a:t>Xidian</a:t>
            </a:r>
            <a:r>
              <a:rPr lang="en-US" dirty="0"/>
              <a:t> University , September 2024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5" r="5235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084C37-CC69-BB36-1CC0-509DE9962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434" y="702185"/>
            <a:ext cx="3516455" cy="830001"/>
          </a:xfrm>
        </p:spPr>
        <p:txBody>
          <a:bodyPr>
            <a:normAutofit/>
          </a:bodyPr>
          <a:lstStyle/>
          <a:p>
            <a:r>
              <a:rPr lang="en-US" dirty="0"/>
              <a:t> Centre for Artificial Intelligence and Machine Learning</a:t>
            </a:r>
          </a:p>
          <a:p>
            <a:r>
              <a:rPr lang="en-US" dirty="0"/>
              <a:t>School of Science</a:t>
            </a:r>
          </a:p>
          <a:p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FE2B220-7405-7DF2-2813-D94A91C470DF}"/>
              </a:ext>
            </a:extLst>
          </p:cNvPr>
          <p:cNvSpPr txBox="1">
            <a:spLocks/>
          </p:cNvSpPr>
          <p:nvPr/>
        </p:nvSpPr>
        <p:spPr>
          <a:xfrm>
            <a:off x="649044" y="1283341"/>
            <a:ext cx="6815446" cy="830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spc="-20" baseline="0">
                <a:solidFill>
                  <a:schemeClr val="accent1"/>
                </a:solidFill>
                <a:latin typeface="Public Sans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Geometric Hypergraphs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E449862A-859D-8122-2DF6-FDA33091550F}"/>
              </a:ext>
            </a:extLst>
          </p:cNvPr>
          <p:cNvSpPr txBox="1">
            <a:spLocks/>
          </p:cNvSpPr>
          <p:nvPr/>
        </p:nvSpPr>
        <p:spPr>
          <a:xfrm>
            <a:off x="649044" y="2098655"/>
            <a:ext cx="6815446" cy="830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spc="-20" baseline="0">
                <a:solidFill>
                  <a:schemeClr val="accent1"/>
                </a:solidFill>
                <a:latin typeface="Public Sans" pitchFamily="2" charset="77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</a:rPr>
              <a:t>David Suter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8AD9-BF6B-4606-457B-3E1D69007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C7999A0-52FC-35B2-00DB-89B59DB3B246}"/>
              </a:ext>
            </a:extLst>
          </p:cNvPr>
          <p:cNvSpPr/>
          <p:nvPr/>
        </p:nvSpPr>
        <p:spPr>
          <a:xfrm flipV="1">
            <a:off x="3587917" y="4953034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724479-64F0-58AD-B85A-915AEF5BF3DB}"/>
              </a:ext>
            </a:extLst>
          </p:cNvPr>
          <p:cNvSpPr/>
          <p:nvPr/>
        </p:nvSpPr>
        <p:spPr>
          <a:xfrm flipV="1">
            <a:off x="4859668" y="4725492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862815-256F-1935-DE3F-823447A84784}"/>
              </a:ext>
            </a:extLst>
          </p:cNvPr>
          <p:cNvSpPr/>
          <p:nvPr/>
        </p:nvSpPr>
        <p:spPr>
          <a:xfrm flipV="1">
            <a:off x="4150221" y="4282964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BFA56F-38E5-7627-91F2-637CC3A1BA5A}"/>
              </a:ext>
            </a:extLst>
          </p:cNvPr>
          <p:cNvSpPr/>
          <p:nvPr/>
        </p:nvSpPr>
        <p:spPr>
          <a:xfrm flipV="1">
            <a:off x="4843903" y="4080275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5E154C-72D2-3004-41E5-1BED9D671C16}"/>
              </a:ext>
            </a:extLst>
          </p:cNvPr>
          <p:cNvSpPr/>
          <p:nvPr/>
        </p:nvSpPr>
        <p:spPr>
          <a:xfrm flipV="1">
            <a:off x="4355172" y="3788978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2230BA-8388-E7A4-6E68-E3447234325B}"/>
              </a:ext>
            </a:extLst>
          </p:cNvPr>
          <p:cNvSpPr/>
          <p:nvPr/>
        </p:nvSpPr>
        <p:spPr>
          <a:xfrm flipV="1">
            <a:off x="3677255" y="4274512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280FFE-5B15-A8BB-99A3-12AAEA7279CD}"/>
              </a:ext>
            </a:extLst>
          </p:cNvPr>
          <p:cNvSpPr/>
          <p:nvPr/>
        </p:nvSpPr>
        <p:spPr>
          <a:xfrm flipV="1">
            <a:off x="2894234" y="3741681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AE303-4A04-9D87-86CB-B81CD51F780C}"/>
              </a:ext>
            </a:extLst>
          </p:cNvPr>
          <p:cNvSpPr/>
          <p:nvPr/>
        </p:nvSpPr>
        <p:spPr>
          <a:xfrm flipV="1">
            <a:off x="2565683" y="4503683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08BBEE2-A8D7-EA1B-6501-2DB572A7D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19"/>
            <a:ext cx="12001829" cy="52567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My PRIMARY motivation currently is “robust fitting” (and robust fitting for computer vision).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Robust fitting is essentially like “fitting within tolerances”. Outliers “don’t belong to the fit” because they cannot be fit within tolerance.</a:t>
            </a:r>
          </a:p>
          <a:p>
            <a:r>
              <a:rPr lang="en-US" dirty="0"/>
              <a:t>Tolerances can be pictured as geometric shapes around the data points. The models must “stab” these geometric shapes to be within tolerance of the data points. 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39070B67-247B-5CF2-22E2-74BCD3F0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But what does this have to do with AI, Machine Learning, Signal and Image Processing???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D0397B-0A33-541D-A613-F83FD262EF5F}"/>
              </a:ext>
            </a:extLst>
          </p:cNvPr>
          <p:cNvSpPr/>
          <p:nvPr/>
        </p:nvSpPr>
        <p:spPr>
          <a:xfrm>
            <a:off x="3016469" y="3836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EAB1B9-E682-1638-1814-79161EE77465}"/>
              </a:ext>
            </a:extLst>
          </p:cNvPr>
          <p:cNvSpPr/>
          <p:nvPr/>
        </p:nvSpPr>
        <p:spPr>
          <a:xfrm>
            <a:off x="3757448" y="438281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8F4ABA-35D1-F91C-F682-9A87E629D2D6}"/>
              </a:ext>
            </a:extLst>
          </p:cNvPr>
          <p:cNvSpPr/>
          <p:nvPr/>
        </p:nvSpPr>
        <p:spPr>
          <a:xfrm>
            <a:off x="2701159" y="4598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B520B8-348B-11F0-5685-91C03C2C3FBC}"/>
              </a:ext>
            </a:extLst>
          </p:cNvPr>
          <p:cNvSpPr/>
          <p:nvPr/>
        </p:nvSpPr>
        <p:spPr>
          <a:xfrm>
            <a:off x="4230414" y="440383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A1131D-7409-DE91-A164-F53960E5359E}"/>
              </a:ext>
            </a:extLst>
          </p:cNvPr>
          <p:cNvSpPr/>
          <p:nvPr/>
        </p:nvSpPr>
        <p:spPr>
          <a:xfrm>
            <a:off x="3668110" y="50554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D936B7-9C57-C107-2F23-8CBE125A20DD}"/>
              </a:ext>
            </a:extLst>
          </p:cNvPr>
          <p:cNvSpPr/>
          <p:nvPr/>
        </p:nvSpPr>
        <p:spPr>
          <a:xfrm>
            <a:off x="4939861" y="484001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509EC2-24B7-4563-92F3-64A91E469514}"/>
              </a:ext>
            </a:extLst>
          </p:cNvPr>
          <p:cNvSpPr/>
          <p:nvPr/>
        </p:nvSpPr>
        <p:spPr>
          <a:xfrm>
            <a:off x="4477407" y="3862551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684E36-1E8E-9021-33A2-7F6CAFE8F7C4}"/>
              </a:ext>
            </a:extLst>
          </p:cNvPr>
          <p:cNvSpPr/>
          <p:nvPr/>
        </p:nvSpPr>
        <p:spPr>
          <a:xfrm>
            <a:off x="4924096" y="41410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CA602-5067-861F-7375-4E493394FA30}"/>
              </a:ext>
            </a:extLst>
          </p:cNvPr>
          <p:cNvSpPr txBox="1"/>
          <p:nvPr/>
        </p:nvSpPr>
        <p:spPr>
          <a:xfrm>
            <a:off x="3100552" y="5507421"/>
            <a:ext cx="192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 – with tolerances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D0F29-9CC1-1320-7672-05116AC91FF2}"/>
              </a:ext>
            </a:extLst>
          </p:cNvPr>
          <p:cNvCxnSpPr>
            <a:cxnSpLocks/>
          </p:cNvCxnSpPr>
          <p:nvPr/>
        </p:nvCxnSpPr>
        <p:spPr>
          <a:xfrm flipV="1">
            <a:off x="2196935" y="4222588"/>
            <a:ext cx="3113729" cy="591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542AD3-F1FB-8DCF-68D1-80A86D0DA3DD}"/>
              </a:ext>
            </a:extLst>
          </p:cNvPr>
          <p:cNvSpPr txBox="1"/>
          <p:nvPr/>
        </p:nvSpPr>
        <p:spPr>
          <a:xfrm>
            <a:off x="5440743" y="3883572"/>
            <a:ext cx="3113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that fits 4 points within tolerance – </a:t>
            </a:r>
            <a:r>
              <a:rPr lang="en-US" dirty="0" err="1"/>
              <a:t>ie</a:t>
            </a:r>
            <a:r>
              <a:rPr lang="en-US" dirty="0"/>
              <a:t>., line stabbing disks</a:t>
            </a:r>
          </a:p>
        </p:txBody>
      </p:sp>
    </p:spTree>
    <p:extLst>
      <p:ext uri="{BB962C8B-B14F-4D97-AF65-F5344CB8AC3E}">
        <p14:creationId xmlns:p14="http://schemas.microsoft.com/office/powerpoint/2010/main" val="26796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F418B-1122-7D11-6D6B-90DAB0817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7CF27DF-1636-E188-3D5C-5CBD97F13DA1}"/>
              </a:ext>
            </a:extLst>
          </p:cNvPr>
          <p:cNvSpPr/>
          <p:nvPr/>
        </p:nvSpPr>
        <p:spPr>
          <a:xfrm flipV="1">
            <a:off x="3587917" y="4953034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F787F5-2DFC-CC1F-DFFE-086535445E2A}"/>
              </a:ext>
            </a:extLst>
          </p:cNvPr>
          <p:cNvSpPr/>
          <p:nvPr/>
        </p:nvSpPr>
        <p:spPr>
          <a:xfrm flipV="1">
            <a:off x="4859668" y="4725492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58E79E-E615-C5AA-DFD5-412B32CB9EF5}"/>
              </a:ext>
            </a:extLst>
          </p:cNvPr>
          <p:cNvSpPr/>
          <p:nvPr/>
        </p:nvSpPr>
        <p:spPr>
          <a:xfrm flipV="1">
            <a:off x="4150221" y="4282964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095553-351D-60EF-EF4B-518BFB39F7DE}"/>
              </a:ext>
            </a:extLst>
          </p:cNvPr>
          <p:cNvSpPr/>
          <p:nvPr/>
        </p:nvSpPr>
        <p:spPr>
          <a:xfrm flipV="1">
            <a:off x="4843903" y="4080275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DDFDB-7263-F3EE-F34C-DB3D562BACEE}"/>
              </a:ext>
            </a:extLst>
          </p:cNvPr>
          <p:cNvSpPr/>
          <p:nvPr/>
        </p:nvSpPr>
        <p:spPr>
          <a:xfrm flipV="1">
            <a:off x="4355172" y="3788978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567743-6050-3FD4-02E1-FE4B534A6CB1}"/>
              </a:ext>
            </a:extLst>
          </p:cNvPr>
          <p:cNvSpPr/>
          <p:nvPr/>
        </p:nvSpPr>
        <p:spPr>
          <a:xfrm flipV="1">
            <a:off x="3677255" y="4274512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134FE2-C4FE-8012-6347-2FAE9EE46A1E}"/>
              </a:ext>
            </a:extLst>
          </p:cNvPr>
          <p:cNvSpPr/>
          <p:nvPr/>
        </p:nvSpPr>
        <p:spPr>
          <a:xfrm flipV="1">
            <a:off x="2894234" y="3741681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742116-75D7-B6BD-AECB-ECE017090684}"/>
              </a:ext>
            </a:extLst>
          </p:cNvPr>
          <p:cNvSpPr/>
          <p:nvPr/>
        </p:nvSpPr>
        <p:spPr>
          <a:xfrm flipV="1">
            <a:off x="2565683" y="4503683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3ED2F81-630E-814B-4528-A4A50D100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19"/>
            <a:ext cx="12001829" cy="5256773"/>
          </a:xfrm>
        </p:spPr>
        <p:txBody>
          <a:bodyPr>
            <a:normAutofit/>
          </a:bodyPr>
          <a:lstStyle/>
          <a:p>
            <a:r>
              <a:rPr lang="en-US" dirty="0"/>
              <a:t>Maximum Consensus Robust fitting (</a:t>
            </a:r>
            <a:r>
              <a:rPr lang="en-US" dirty="0" err="1"/>
              <a:t>MaxCon</a:t>
            </a:r>
            <a:r>
              <a:rPr lang="en-US" dirty="0"/>
              <a:t>) – find the model that fits the most data points within tolerance.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E85E53A7-295D-F123-CFA3-225CB54E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But what does this have to do with AI, Machine Learning, Signal and Image Processing???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9DD5896-1F17-F846-929C-345E55C24505}"/>
              </a:ext>
            </a:extLst>
          </p:cNvPr>
          <p:cNvSpPr/>
          <p:nvPr/>
        </p:nvSpPr>
        <p:spPr>
          <a:xfrm>
            <a:off x="3016469" y="3836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D1A565-2958-DB4F-7032-4E72308D48EA}"/>
              </a:ext>
            </a:extLst>
          </p:cNvPr>
          <p:cNvSpPr/>
          <p:nvPr/>
        </p:nvSpPr>
        <p:spPr>
          <a:xfrm>
            <a:off x="3757448" y="438281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8818A6-E717-0BF5-AD6A-11E07E2B1015}"/>
              </a:ext>
            </a:extLst>
          </p:cNvPr>
          <p:cNvSpPr/>
          <p:nvPr/>
        </p:nvSpPr>
        <p:spPr>
          <a:xfrm>
            <a:off x="2701159" y="4598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0C61B7-E13A-4405-55FB-6FC85B1866E6}"/>
              </a:ext>
            </a:extLst>
          </p:cNvPr>
          <p:cNvSpPr/>
          <p:nvPr/>
        </p:nvSpPr>
        <p:spPr>
          <a:xfrm>
            <a:off x="4230414" y="440383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F8DC12-8C7D-7521-0112-99919A72520F}"/>
              </a:ext>
            </a:extLst>
          </p:cNvPr>
          <p:cNvSpPr/>
          <p:nvPr/>
        </p:nvSpPr>
        <p:spPr>
          <a:xfrm>
            <a:off x="3668110" y="50554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468580-1BAA-FF29-F53F-CE9569C52F78}"/>
              </a:ext>
            </a:extLst>
          </p:cNvPr>
          <p:cNvSpPr/>
          <p:nvPr/>
        </p:nvSpPr>
        <p:spPr>
          <a:xfrm>
            <a:off x="4939861" y="484001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F97600-16C6-EDF0-4E6F-676B74ECA4C6}"/>
              </a:ext>
            </a:extLst>
          </p:cNvPr>
          <p:cNvSpPr/>
          <p:nvPr/>
        </p:nvSpPr>
        <p:spPr>
          <a:xfrm>
            <a:off x="4477407" y="3862551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968185-B565-7AB0-E60A-B39BF8C157FD}"/>
              </a:ext>
            </a:extLst>
          </p:cNvPr>
          <p:cNvSpPr/>
          <p:nvPr/>
        </p:nvSpPr>
        <p:spPr>
          <a:xfrm>
            <a:off x="4924096" y="41410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0AF63-9FFB-0A68-8AA4-04FEC064AAE0}"/>
              </a:ext>
            </a:extLst>
          </p:cNvPr>
          <p:cNvSpPr txBox="1"/>
          <p:nvPr/>
        </p:nvSpPr>
        <p:spPr>
          <a:xfrm>
            <a:off x="3100552" y="5507421"/>
            <a:ext cx="192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 – with tolerances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715A87-B7A7-B6C5-62C7-90BFE440C655}"/>
              </a:ext>
            </a:extLst>
          </p:cNvPr>
          <p:cNvCxnSpPr>
            <a:cxnSpLocks/>
          </p:cNvCxnSpPr>
          <p:nvPr/>
        </p:nvCxnSpPr>
        <p:spPr>
          <a:xfrm flipV="1">
            <a:off x="2196935" y="4222588"/>
            <a:ext cx="3113729" cy="591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9E65DA-C21E-D602-3738-1ED8D07A5F8E}"/>
              </a:ext>
            </a:extLst>
          </p:cNvPr>
          <p:cNvSpPr txBox="1"/>
          <p:nvPr/>
        </p:nvSpPr>
        <p:spPr>
          <a:xfrm>
            <a:off x="5440743" y="3883572"/>
            <a:ext cx="3113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that fits 4 points within tolerance – </a:t>
            </a:r>
            <a:r>
              <a:rPr lang="en-US" dirty="0" err="1"/>
              <a:t>ie</a:t>
            </a:r>
            <a:r>
              <a:rPr lang="en-US" dirty="0"/>
              <a:t>., line stabbing disks</a:t>
            </a:r>
          </a:p>
        </p:txBody>
      </p:sp>
    </p:spTree>
    <p:extLst>
      <p:ext uri="{BB962C8B-B14F-4D97-AF65-F5344CB8AC3E}">
        <p14:creationId xmlns:p14="http://schemas.microsoft.com/office/powerpoint/2010/main" val="212515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3BD9-6DF5-C656-BDD9-A26EDFB7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58C84AA-8480-DD66-0513-D1F5E02524A7}"/>
              </a:ext>
            </a:extLst>
          </p:cNvPr>
          <p:cNvSpPr/>
          <p:nvPr/>
        </p:nvSpPr>
        <p:spPr>
          <a:xfrm flipV="1">
            <a:off x="3587917" y="4953034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F00974-BAAA-19B1-D306-D97BEA07503D}"/>
              </a:ext>
            </a:extLst>
          </p:cNvPr>
          <p:cNvSpPr/>
          <p:nvPr/>
        </p:nvSpPr>
        <p:spPr>
          <a:xfrm flipV="1">
            <a:off x="4859668" y="4725492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1A1222-AC43-3F48-DB13-42A888ADD84E}"/>
              </a:ext>
            </a:extLst>
          </p:cNvPr>
          <p:cNvSpPr/>
          <p:nvPr/>
        </p:nvSpPr>
        <p:spPr>
          <a:xfrm flipV="1">
            <a:off x="4150221" y="4282964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1CD32A-2119-7B7F-E84B-364115C0AD71}"/>
              </a:ext>
            </a:extLst>
          </p:cNvPr>
          <p:cNvSpPr/>
          <p:nvPr/>
        </p:nvSpPr>
        <p:spPr>
          <a:xfrm flipV="1">
            <a:off x="4843903" y="4080275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DE4A35-DF26-BE68-B7D8-FB6C3A7194CD}"/>
              </a:ext>
            </a:extLst>
          </p:cNvPr>
          <p:cNvSpPr/>
          <p:nvPr/>
        </p:nvSpPr>
        <p:spPr>
          <a:xfrm flipV="1">
            <a:off x="4355172" y="3788978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665CCE-C494-530E-1770-B12133D46C92}"/>
              </a:ext>
            </a:extLst>
          </p:cNvPr>
          <p:cNvSpPr/>
          <p:nvPr/>
        </p:nvSpPr>
        <p:spPr>
          <a:xfrm flipV="1">
            <a:off x="3677255" y="4274512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523E17-484A-683C-AACF-2626489E8E68}"/>
              </a:ext>
            </a:extLst>
          </p:cNvPr>
          <p:cNvSpPr/>
          <p:nvPr/>
        </p:nvSpPr>
        <p:spPr>
          <a:xfrm flipV="1">
            <a:off x="2894234" y="3741681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29D182-C2D1-D570-2B32-E261B41D38E2}"/>
              </a:ext>
            </a:extLst>
          </p:cNvPr>
          <p:cNvSpPr/>
          <p:nvPr/>
        </p:nvSpPr>
        <p:spPr>
          <a:xfrm flipV="1">
            <a:off x="2565683" y="4503683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8E24D3-E1D1-5F93-9E49-F77DEED756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19"/>
            <a:ext cx="12001829" cy="5256773"/>
          </a:xfrm>
        </p:spPr>
        <p:txBody>
          <a:bodyPr>
            <a:normAutofit/>
          </a:bodyPr>
          <a:lstStyle/>
          <a:p>
            <a:r>
              <a:rPr lang="en-US" dirty="0"/>
              <a:t>Maximum Consensus Robust fitting (</a:t>
            </a:r>
            <a:r>
              <a:rPr lang="en-US" dirty="0" err="1"/>
              <a:t>MaxCon</a:t>
            </a:r>
            <a:r>
              <a:rPr lang="en-US" dirty="0"/>
              <a:t>) – find the model that fits the most data points within tolerance.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78A9856D-BCE3-B306-03B5-80A7554F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But what does this have to do with AI, Machine Learning, Signal and Image Processing???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AECA8A-44A5-C98B-A50B-878B656A51BA}"/>
              </a:ext>
            </a:extLst>
          </p:cNvPr>
          <p:cNvSpPr/>
          <p:nvPr/>
        </p:nvSpPr>
        <p:spPr>
          <a:xfrm>
            <a:off x="3016469" y="3836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D5466D-42A4-69DB-3796-AABBB5C0A225}"/>
              </a:ext>
            </a:extLst>
          </p:cNvPr>
          <p:cNvSpPr/>
          <p:nvPr/>
        </p:nvSpPr>
        <p:spPr>
          <a:xfrm>
            <a:off x="3757448" y="438281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C9B5EC-2EEE-C5C9-9C2F-4D2950246B7E}"/>
              </a:ext>
            </a:extLst>
          </p:cNvPr>
          <p:cNvSpPr/>
          <p:nvPr/>
        </p:nvSpPr>
        <p:spPr>
          <a:xfrm>
            <a:off x="2701159" y="4598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946171-3438-C2FF-EAF9-90B9727EFC3D}"/>
              </a:ext>
            </a:extLst>
          </p:cNvPr>
          <p:cNvSpPr/>
          <p:nvPr/>
        </p:nvSpPr>
        <p:spPr>
          <a:xfrm>
            <a:off x="4230414" y="440383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327254-DB23-B787-7EB7-A8E46C1D5AD5}"/>
              </a:ext>
            </a:extLst>
          </p:cNvPr>
          <p:cNvSpPr/>
          <p:nvPr/>
        </p:nvSpPr>
        <p:spPr>
          <a:xfrm>
            <a:off x="3668110" y="50554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1E9970-0778-6DD9-13FD-9A42CE70CECF}"/>
              </a:ext>
            </a:extLst>
          </p:cNvPr>
          <p:cNvSpPr/>
          <p:nvPr/>
        </p:nvSpPr>
        <p:spPr>
          <a:xfrm>
            <a:off x="4939861" y="484001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5A3D12-ED95-E692-B65F-963C9628D7B4}"/>
              </a:ext>
            </a:extLst>
          </p:cNvPr>
          <p:cNvSpPr/>
          <p:nvPr/>
        </p:nvSpPr>
        <p:spPr>
          <a:xfrm>
            <a:off x="4477407" y="3862551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C5912D-FAC9-D855-393D-D5D2C72A6552}"/>
              </a:ext>
            </a:extLst>
          </p:cNvPr>
          <p:cNvSpPr/>
          <p:nvPr/>
        </p:nvSpPr>
        <p:spPr>
          <a:xfrm>
            <a:off x="4924096" y="41410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231EE-E55F-5CDD-E546-EF5A4E3F907F}"/>
              </a:ext>
            </a:extLst>
          </p:cNvPr>
          <p:cNvSpPr txBox="1"/>
          <p:nvPr/>
        </p:nvSpPr>
        <p:spPr>
          <a:xfrm>
            <a:off x="3100552" y="5507421"/>
            <a:ext cx="192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 – with tolerances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FB325D-2A6C-BAD7-FC7F-D8E1B8802835}"/>
              </a:ext>
            </a:extLst>
          </p:cNvPr>
          <p:cNvCxnSpPr>
            <a:cxnSpLocks/>
          </p:cNvCxnSpPr>
          <p:nvPr/>
        </p:nvCxnSpPr>
        <p:spPr>
          <a:xfrm flipV="1">
            <a:off x="2196935" y="4222588"/>
            <a:ext cx="3113729" cy="591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2771FD-5791-4BDB-5BC7-9561E626460B}"/>
              </a:ext>
            </a:extLst>
          </p:cNvPr>
          <p:cNvSpPr txBox="1"/>
          <p:nvPr/>
        </p:nvSpPr>
        <p:spPr>
          <a:xfrm>
            <a:off x="5440743" y="3883572"/>
            <a:ext cx="3113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that fits 4 points within tolerance – </a:t>
            </a:r>
            <a:r>
              <a:rPr lang="en-US" dirty="0" err="1"/>
              <a:t>ie</a:t>
            </a:r>
            <a:r>
              <a:rPr lang="en-US" dirty="0"/>
              <a:t>., line stabbing disks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F283F-4D5D-4CBA-8085-9BFE978C7F9D}"/>
              </a:ext>
            </a:extLst>
          </p:cNvPr>
          <p:cNvSpPr txBox="1"/>
          <p:nvPr/>
        </p:nvSpPr>
        <p:spPr>
          <a:xfrm>
            <a:off x="8312727" y="3429000"/>
            <a:ext cx="3123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But of course I am interested in problems more complex than fitting points (in 2D) to lines.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Models that relate camera positions, point cloud registrations, image stitching transformations,  etc.</a:t>
            </a:r>
          </a:p>
        </p:txBody>
      </p:sp>
    </p:spTree>
    <p:extLst>
      <p:ext uri="{BB962C8B-B14F-4D97-AF65-F5344CB8AC3E}">
        <p14:creationId xmlns:p14="http://schemas.microsoft.com/office/powerpoint/2010/main" val="3165182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3D27-E565-AA53-B883-B56AFC11A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CA3D9B2F-15F6-05CB-D9BC-69C411B0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But what does this have to do with AI, Machine Learning, Signal and Image Processing???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F72A3-37EF-C4D8-3789-486F3BCD0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079"/>
            <a:ext cx="7080860" cy="4762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CCFC3-3FA8-6B40-642B-C0D047C5E534}"/>
              </a:ext>
            </a:extLst>
          </p:cNvPr>
          <p:cNvSpPr txBox="1"/>
          <p:nvPr/>
        </p:nvSpPr>
        <p:spPr>
          <a:xfrm>
            <a:off x="0" y="5897206"/>
            <a:ext cx="497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(Permission to use photo via Daniel </a:t>
            </a:r>
            <a:r>
              <a:rPr lang="en-US" dirty="0" err="1"/>
              <a:t>Barath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57C8B-A3C0-B38E-DEDB-BF8C78743CCC}"/>
              </a:ext>
            </a:extLst>
          </p:cNvPr>
          <p:cNvSpPr txBox="1"/>
          <p:nvPr/>
        </p:nvSpPr>
        <p:spPr>
          <a:xfrm>
            <a:off x="7080860" y="1721922"/>
            <a:ext cx="49369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1 (x,y,1) &lt;-&gt; Image 2 (x’,y’,1)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x’,y’,w</a:t>
            </a:r>
            <a:r>
              <a:rPr lang="en-US" dirty="0"/>
              <a:t>)^T=H(x,y,1)^T</a:t>
            </a:r>
          </a:p>
          <a:p>
            <a:r>
              <a:rPr lang="en-US" dirty="0"/>
              <a:t>H – 3x3 </a:t>
            </a:r>
            <a:r>
              <a:rPr lang="en-US" dirty="0" err="1"/>
              <a:t>homography</a:t>
            </a:r>
            <a:r>
              <a:rPr lang="en-US" dirty="0"/>
              <a:t> matrix</a:t>
            </a:r>
          </a:p>
          <a:p>
            <a:endParaRPr lang="en-US" dirty="0"/>
          </a:p>
          <a:p>
            <a:r>
              <a:rPr lang="en-US" dirty="0"/>
              <a:t>(image stitching)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“models” </a:t>
            </a:r>
            <a:r>
              <a:rPr lang="en-US" dirty="0" err="1"/>
              <a:t>R,t</a:t>
            </a:r>
            <a:r>
              <a:rPr lang="en-US" dirty="0"/>
              <a:t> (point cloud </a:t>
            </a:r>
            <a:r>
              <a:rPr lang="en-US" dirty="0" err="1"/>
              <a:t>aignment</a:t>
            </a:r>
            <a:r>
              <a:rPr lang="en-US" dirty="0"/>
              <a:t>)</a:t>
            </a:r>
          </a:p>
          <a:p>
            <a:r>
              <a:rPr lang="en-US" dirty="0"/>
              <a:t>F (3x3 matrix relating geometry of stereo vision)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1570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79D47-6F80-FEF0-5CE3-AE30BE042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C5F96148-21A8-9E4C-D6AA-2D9D1084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But what does this have to do with AI, Machine Learning, Signal and Image Processing???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1885-99E2-C3B7-A215-B7DD2B2CC9B0}"/>
              </a:ext>
            </a:extLst>
          </p:cNvPr>
          <p:cNvSpPr txBox="1"/>
          <p:nvPr/>
        </p:nvSpPr>
        <p:spPr>
          <a:xfrm>
            <a:off x="600076" y="1389412"/>
            <a:ext cx="110733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 fact, much of Machine Learning and related areas is essentially the geometry of “feature space”. </a:t>
            </a:r>
          </a:p>
          <a:p>
            <a:r>
              <a:rPr lang="en-US" sz="3600" dirty="0"/>
              <a:t>e.g., image –&gt; thousands of features (thought of as vectors in R</a:t>
            </a:r>
            <a:r>
              <a:rPr lang="en-US" sz="3600" baseline="30000" dirty="0"/>
              <a:t>n</a:t>
            </a:r>
            <a:r>
              <a:rPr lang="en-US" sz="3600" dirty="0"/>
              <a:t> ). Then the task is reduced to something like clustering, linear separation (classifier) etc.</a:t>
            </a:r>
          </a:p>
          <a:p>
            <a:r>
              <a:rPr lang="en-US" sz="3600" dirty="0"/>
              <a:t>In fact, the most often hypergraph referred to as a geometric hypergraph is the one where edges are</a:t>
            </a:r>
          </a:p>
          <a:p>
            <a:r>
              <a:rPr lang="en-US" sz="3600" dirty="0"/>
              <a:t>defined by proximity – spheres in feature space. </a:t>
            </a:r>
          </a:p>
        </p:txBody>
      </p:sp>
    </p:spTree>
    <p:extLst>
      <p:ext uri="{BB962C8B-B14F-4D97-AF65-F5344CB8AC3E}">
        <p14:creationId xmlns:p14="http://schemas.microsoft.com/office/powerpoint/2010/main" val="115105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ED8B7-54BA-5BFD-2542-F3537DE6B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E1CBEBA8-1166-F3E7-61A2-A8D2A973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But what does this have to do with AI, Machine Learning, Signal and Image Processing???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A6579-A62A-2746-BBFA-4F4F68E695C6}"/>
              </a:ext>
            </a:extLst>
          </p:cNvPr>
          <p:cNvSpPr txBox="1"/>
          <p:nvPr/>
        </p:nvSpPr>
        <p:spPr>
          <a:xfrm>
            <a:off x="600076" y="1389412"/>
            <a:ext cx="11073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Clustering then is finding large cliques in a such a geometric hypergraph.</a:t>
            </a:r>
          </a:p>
          <a:p>
            <a:r>
              <a:rPr lang="en-US" sz="3600" dirty="0"/>
              <a:t>Many applications – community detection (social networks), preferences (commerce), </a:t>
            </a:r>
            <a:r>
              <a:rPr lang="en-US" sz="3600" dirty="0" err="1"/>
              <a:t>etc</a:t>
            </a:r>
            <a:r>
              <a:rPr lang="en-US" sz="3600" dirty="0"/>
              <a:t> </a:t>
            </a:r>
            <a:r>
              <a:rPr lang="en-US" sz="3600" dirty="0" err="1"/>
              <a:t>etc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940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A3C8C-9C65-75AB-CAE6-E01D1AE43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153AEB8A-A090-D21B-D040-BE1F7D7F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Structure and complexity in hypergraphs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E641B-B600-9047-7481-B502AAA157A8}"/>
              </a:ext>
            </a:extLst>
          </p:cNvPr>
          <p:cNvSpPr txBox="1"/>
          <p:nvPr/>
        </p:nvSpPr>
        <p:spPr>
          <a:xfrm>
            <a:off x="600076" y="1389412"/>
            <a:ext cx="110733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Cliques are perhaps the most obvious type of structure in hypergraphs (and of course, therefore their complement – independent (stable) sets.</a:t>
            </a:r>
          </a:p>
          <a:p>
            <a:r>
              <a:rPr lang="en-US" sz="3600" dirty="0"/>
              <a:t>Thus, the number of cliques and their sizes is one important measure of structure/complexity.</a:t>
            </a:r>
          </a:p>
          <a:p>
            <a:r>
              <a:rPr lang="en-US" sz="3600" dirty="0"/>
              <a:t>More generally (hyper)graph classes capture a variety of “complexities”/structure.</a:t>
            </a:r>
          </a:p>
        </p:txBody>
      </p:sp>
    </p:spTree>
    <p:extLst>
      <p:ext uri="{BB962C8B-B14F-4D97-AF65-F5344CB8AC3E}">
        <p14:creationId xmlns:p14="http://schemas.microsoft.com/office/powerpoint/2010/main" val="98922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20D3C-6C19-51DB-CB60-B404A6B89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164BF240-29BC-A5EB-2805-2F9262A7368F}"/>
              </a:ext>
            </a:extLst>
          </p:cNvPr>
          <p:cNvSpPr/>
          <p:nvPr/>
        </p:nvSpPr>
        <p:spPr>
          <a:xfrm flipV="1">
            <a:off x="4150221" y="4282964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4E0C1E-5BB1-DF3D-8F33-626523E0C74E}"/>
              </a:ext>
            </a:extLst>
          </p:cNvPr>
          <p:cNvSpPr/>
          <p:nvPr/>
        </p:nvSpPr>
        <p:spPr>
          <a:xfrm flipV="1">
            <a:off x="4843903" y="4080275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B3F17C-C9FD-C544-986C-1903BFB7D3A3}"/>
              </a:ext>
            </a:extLst>
          </p:cNvPr>
          <p:cNvSpPr/>
          <p:nvPr/>
        </p:nvSpPr>
        <p:spPr>
          <a:xfrm flipV="1">
            <a:off x="3677255" y="4274512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4B45C-B475-F0C8-4AE6-73FA391BC15C}"/>
              </a:ext>
            </a:extLst>
          </p:cNvPr>
          <p:cNvSpPr/>
          <p:nvPr/>
        </p:nvSpPr>
        <p:spPr>
          <a:xfrm flipV="1">
            <a:off x="2565683" y="4503683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8571DC47-E792-9670-65E4-D4707A66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Example (robust) line fitting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AEA9CD-CF3A-AC98-254F-C7C5F581F18C}"/>
              </a:ext>
            </a:extLst>
          </p:cNvPr>
          <p:cNvSpPr/>
          <p:nvPr/>
        </p:nvSpPr>
        <p:spPr>
          <a:xfrm>
            <a:off x="3757448" y="438281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E305E9-4921-7EBF-C902-62EEFAD21799}"/>
              </a:ext>
            </a:extLst>
          </p:cNvPr>
          <p:cNvSpPr/>
          <p:nvPr/>
        </p:nvSpPr>
        <p:spPr>
          <a:xfrm>
            <a:off x="2701159" y="4598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DF30D9-15C0-ABA9-34B5-9842A97BD027}"/>
              </a:ext>
            </a:extLst>
          </p:cNvPr>
          <p:cNvSpPr/>
          <p:nvPr/>
        </p:nvSpPr>
        <p:spPr>
          <a:xfrm>
            <a:off x="4230414" y="440383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394629-9CE6-7BA6-A4B6-9800630CD544}"/>
              </a:ext>
            </a:extLst>
          </p:cNvPr>
          <p:cNvSpPr/>
          <p:nvPr/>
        </p:nvSpPr>
        <p:spPr>
          <a:xfrm>
            <a:off x="4924096" y="41410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89DF-7D08-1164-2C76-C0B119EEA773}"/>
              </a:ext>
            </a:extLst>
          </p:cNvPr>
          <p:cNvSpPr txBox="1"/>
          <p:nvPr/>
        </p:nvSpPr>
        <p:spPr>
          <a:xfrm>
            <a:off x="3100552" y="5507421"/>
            <a:ext cx="192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 – with tolerances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07F51E-ED97-751D-75D5-29DF78CE6864}"/>
              </a:ext>
            </a:extLst>
          </p:cNvPr>
          <p:cNvCxnSpPr>
            <a:cxnSpLocks/>
          </p:cNvCxnSpPr>
          <p:nvPr/>
        </p:nvCxnSpPr>
        <p:spPr>
          <a:xfrm flipV="1">
            <a:off x="2196935" y="4222588"/>
            <a:ext cx="3113729" cy="591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9D51E3-57D8-8149-78E3-C50BACF48B25}"/>
              </a:ext>
            </a:extLst>
          </p:cNvPr>
          <p:cNvSpPr txBox="1"/>
          <p:nvPr/>
        </p:nvSpPr>
        <p:spPr>
          <a:xfrm>
            <a:off x="5440743" y="3883572"/>
            <a:ext cx="3113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that fits 4 points within tolerance – </a:t>
            </a:r>
            <a:r>
              <a:rPr lang="en-US" dirty="0" err="1"/>
              <a:t>ie</a:t>
            </a:r>
            <a:r>
              <a:rPr lang="en-US" dirty="0"/>
              <a:t>., line stabbing disks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5D17A-0330-9C01-171D-011AB748E4F5}"/>
              </a:ext>
            </a:extLst>
          </p:cNvPr>
          <p:cNvSpPr txBox="1"/>
          <p:nvPr/>
        </p:nvSpPr>
        <p:spPr>
          <a:xfrm>
            <a:off x="600076" y="1520042"/>
            <a:ext cx="10871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with no outliers – the simplest situation.</a:t>
            </a:r>
          </a:p>
          <a:p>
            <a:r>
              <a:rPr lang="en-US" sz="3600" dirty="0"/>
              <a:t>(hyper)Graph is just one single clique (and complement (graph)hypergraph is a set of isolated vertices – one single independent set.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D9C4BD-DD5B-C7E5-2249-5D6AC9772FD4}"/>
              </a:ext>
            </a:extLst>
          </p:cNvPr>
          <p:cNvSpPr txBox="1"/>
          <p:nvPr/>
        </p:nvSpPr>
        <p:spPr>
          <a:xfrm>
            <a:off x="9678390" y="3978234"/>
            <a:ext cx="204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graph theory denoted </a:t>
            </a:r>
            <a:r>
              <a:rPr lang="en-US" dirty="0" err="1"/>
              <a:t>K</a:t>
            </a:r>
            <a:r>
              <a:rPr lang="en-US" baseline="-25000" dirty="0" err="1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19B6-C421-33A0-8448-A4C41F743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2EC22810-2B94-3E65-A8C0-86CBD3CC6B67}"/>
              </a:ext>
            </a:extLst>
          </p:cNvPr>
          <p:cNvSpPr/>
          <p:nvPr/>
        </p:nvSpPr>
        <p:spPr>
          <a:xfrm flipV="1">
            <a:off x="3587917" y="4953034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644BA9-7F47-510E-7BAE-AC01C19E1FC4}"/>
              </a:ext>
            </a:extLst>
          </p:cNvPr>
          <p:cNvSpPr/>
          <p:nvPr/>
        </p:nvSpPr>
        <p:spPr>
          <a:xfrm flipV="1">
            <a:off x="4150221" y="4282964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A6A393-2A48-D2A2-463D-68CF9298772D}"/>
              </a:ext>
            </a:extLst>
          </p:cNvPr>
          <p:cNvSpPr/>
          <p:nvPr/>
        </p:nvSpPr>
        <p:spPr>
          <a:xfrm flipV="1">
            <a:off x="4843903" y="4080275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E6378B-27ED-AEE9-91D4-415DBFD9E5C2}"/>
              </a:ext>
            </a:extLst>
          </p:cNvPr>
          <p:cNvSpPr/>
          <p:nvPr/>
        </p:nvSpPr>
        <p:spPr>
          <a:xfrm flipV="1">
            <a:off x="3382798" y="4322380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F522E8-DFF9-7E5B-6A4D-3C260BF85FCF}"/>
              </a:ext>
            </a:extLst>
          </p:cNvPr>
          <p:cNvSpPr/>
          <p:nvPr/>
        </p:nvSpPr>
        <p:spPr>
          <a:xfrm flipV="1">
            <a:off x="2565683" y="4503683"/>
            <a:ext cx="328551" cy="336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85967575-F8EF-1812-A416-53099125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Example (robust) line fitting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58EE72-A9E5-179C-C77F-1D8BF4B49052}"/>
              </a:ext>
            </a:extLst>
          </p:cNvPr>
          <p:cNvSpPr/>
          <p:nvPr/>
        </p:nvSpPr>
        <p:spPr>
          <a:xfrm flipH="1">
            <a:off x="3502094" y="4416606"/>
            <a:ext cx="85821" cy="818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D97390-AC7F-3E2D-A3CC-7901EDBB9BC5}"/>
              </a:ext>
            </a:extLst>
          </p:cNvPr>
          <p:cNvSpPr/>
          <p:nvPr/>
        </p:nvSpPr>
        <p:spPr>
          <a:xfrm>
            <a:off x="2701159" y="4598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39C473-F497-F03B-02A5-196AA415364E}"/>
              </a:ext>
            </a:extLst>
          </p:cNvPr>
          <p:cNvSpPr/>
          <p:nvPr/>
        </p:nvSpPr>
        <p:spPr>
          <a:xfrm>
            <a:off x="4230414" y="440383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2FCB3-FAA3-AF90-DA7F-0B69EE8FB130}"/>
              </a:ext>
            </a:extLst>
          </p:cNvPr>
          <p:cNvSpPr/>
          <p:nvPr/>
        </p:nvSpPr>
        <p:spPr>
          <a:xfrm>
            <a:off x="3668110" y="50554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C7C384-B6C3-1E84-C4D6-2DBE763CD0C8}"/>
              </a:ext>
            </a:extLst>
          </p:cNvPr>
          <p:cNvSpPr/>
          <p:nvPr/>
        </p:nvSpPr>
        <p:spPr>
          <a:xfrm>
            <a:off x="4924096" y="41410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3756D-3D71-98F9-9A06-65CE07D846FB}"/>
              </a:ext>
            </a:extLst>
          </p:cNvPr>
          <p:cNvSpPr txBox="1"/>
          <p:nvPr/>
        </p:nvSpPr>
        <p:spPr>
          <a:xfrm>
            <a:off x="3100552" y="5507421"/>
            <a:ext cx="192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 – with tolerances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045746-8E9C-8CEA-4C08-B9807209B074}"/>
              </a:ext>
            </a:extLst>
          </p:cNvPr>
          <p:cNvCxnSpPr>
            <a:cxnSpLocks/>
          </p:cNvCxnSpPr>
          <p:nvPr/>
        </p:nvCxnSpPr>
        <p:spPr>
          <a:xfrm flipV="1">
            <a:off x="2153286" y="4211500"/>
            <a:ext cx="3113729" cy="591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1CA176-7E09-0AF3-9834-D7F2A2773063}"/>
              </a:ext>
            </a:extLst>
          </p:cNvPr>
          <p:cNvSpPr txBox="1"/>
          <p:nvPr/>
        </p:nvSpPr>
        <p:spPr>
          <a:xfrm>
            <a:off x="5440743" y="3883572"/>
            <a:ext cx="3113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that fits 4 points within tolerance – </a:t>
            </a:r>
            <a:r>
              <a:rPr lang="en-US" dirty="0" err="1"/>
              <a:t>ie</a:t>
            </a:r>
            <a:r>
              <a:rPr lang="en-US" dirty="0"/>
              <a:t>., line stabbing disks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91BB75-4368-BA09-0D58-A53F778D91C0}"/>
              </a:ext>
            </a:extLst>
          </p:cNvPr>
          <p:cNvSpPr txBox="1"/>
          <p:nvPr/>
        </p:nvSpPr>
        <p:spPr>
          <a:xfrm>
            <a:off x="344384" y="1434452"/>
            <a:ext cx="11162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most simple – one clique and isolated vertices (one “structure” and “pure” outliers)</a:t>
            </a:r>
          </a:p>
        </p:txBody>
      </p:sp>
    </p:spTree>
    <p:extLst>
      <p:ext uri="{BB962C8B-B14F-4D97-AF65-F5344CB8AC3E}">
        <p14:creationId xmlns:p14="http://schemas.microsoft.com/office/powerpoint/2010/main" val="199867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7ECB5-0471-4D77-AD27-2E718F41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D70C3B02-2376-C526-91ED-4C59C8C9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Complexity </a:t>
            </a:r>
            <a:r>
              <a:rPr lang="en-US" sz="3600" dirty="0" err="1"/>
              <a:t>charcterization</a:t>
            </a:r>
            <a:r>
              <a:rPr lang="en-US" sz="3600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584771-D242-19C0-ADEE-DA4D11BCA0DC}"/>
              </a:ext>
            </a:extLst>
          </p:cNvPr>
          <p:cNvSpPr/>
          <p:nvPr/>
        </p:nvSpPr>
        <p:spPr>
          <a:xfrm>
            <a:off x="2059891" y="3018858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198D5-3032-176A-9937-D1B20EC5CE82}"/>
              </a:ext>
            </a:extLst>
          </p:cNvPr>
          <p:cNvSpPr txBox="1"/>
          <p:nvPr/>
        </p:nvSpPr>
        <p:spPr>
          <a:xfrm>
            <a:off x="344384" y="1434452"/>
            <a:ext cx="11162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Clique – “level 0 </a:t>
            </a:r>
            <a:r>
              <a:rPr lang="en-US" sz="3600" dirty="0" err="1"/>
              <a:t>compolexity</a:t>
            </a:r>
            <a:r>
              <a:rPr lang="en-US" sz="3600" dirty="0"/>
              <a:t>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49B92D-4990-17FE-3D23-323C9A9C9417}"/>
              </a:ext>
            </a:extLst>
          </p:cNvPr>
          <p:cNvSpPr/>
          <p:nvPr/>
        </p:nvSpPr>
        <p:spPr>
          <a:xfrm>
            <a:off x="3394842" y="2660619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125811-BB94-2F3B-CDFC-7625B133624C}"/>
              </a:ext>
            </a:extLst>
          </p:cNvPr>
          <p:cNvSpPr/>
          <p:nvPr/>
        </p:nvSpPr>
        <p:spPr>
          <a:xfrm>
            <a:off x="2863455" y="389367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E63FFC-43B7-05A0-2C49-3243F38F72D9}"/>
              </a:ext>
            </a:extLst>
          </p:cNvPr>
          <p:cNvSpPr/>
          <p:nvPr/>
        </p:nvSpPr>
        <p:spPr>
          <a:xfrm>
            <a:off x="3478925" y="3381703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E15D8E-F10E-060A-2DDC-F434427D5829}"/>
              </a:ext>
            </a:extLst>
          </p:cNvPr>
          <p:cNvCxnSpPr>
            <a:cxnSpLocks/>
            <a:stCxn id="4" idx="2"/>
            <a:endCxn id="2" idx="3"/>
          </p:cNvCxnSpPr>
          <p:nvPr/>
        </p:nvCxnSpPr>
        <p:spPr>
          <a:xfrm flipV="1">
            <a:off x="2059891" y="2741359"/>
            <a:ext cx="1347265" cy="32479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464821-E3BD-408F-5AF7-EA919593841A}"/>
              </a:ext>
            </a:extLst>
          </p:cNvPr>
          <p:cNvCxnSpPr>
            <a:cxnSpLocks/>
            <a:stCxn id="4" idx="5"/>
            <a:endCxn id="8" idx="2"/>
          </p:cNvCxnSpPr>
          <p:nvPr/>
        </p:nvCxnSpPr>
        <p:spPr>
          <a:xfrm>
            <a:off x="2131660" y="3099598"/>
            <a:ext cx="1347265" cy="3294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6A78C1-C07C-EF88-C78F-443033CB80DF}"/>
              </a:ext>
            </a:extLst>
          </p:cNvPr>
          <p:cNvCxnSpPr>
            <a:cxnSpLocks/>
            <a:stCxn id="2" idx="2"/>
            <a:endCxn id="7" idx="4"/>
          </p:cNvCxnSpPr>
          <p:nvPr/>
        </p:nvCxnSpPr>
        <p:spPr>
          <a:xfrm flipH="1">
            <a:off x="2905497" y="2707916"/>
            <a:ext cx="489345" cy="128035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DAD65F-7FE7-7F9D-EC82-EBDB5B44822E}"/>
              </a:ext>
            </a:extLst>
          </p:cNvPr>
          <p:cNvCxnSpPr>
            <a:cxnSpLocks/>
            <a:stCxn id="4" idx="5"/>
            <a:endCxn id="7" idx="3"/>
          </p:cNvCxnSpPr>
          <p:nvPr/>
        </p:nvCxnSpPr>
        <p:spPr>
          <a:xfrm>
            <a:off x="2131660" y="3099598"/>
            <a:ext cx="744109" cy="87481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2256F8-54BD-C38B-4EFF-DCFE1B6E6352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V="1">
            <a:off x="2875769" y="3476296"/>
            <a:ext cx="645198" cy="43123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B8CB48-297A-41DB-9A12-28F33D5933B7}"/>
              </a:ext>
            </a:extLst>
          </p:cNvPr>
          <p:cNvCxnSpPr>
            <a:cxnSpLocks/>
            <a:stCxn id="8" idx="5"/>
            <a:endCxn id="2" idx="5"/>
          </p:cNvCxnSpPr>
          <p:nvPr/>
        </p:nvCxnSpPr>
        <p:spPr>
          <a:xfrm flipH="1" flipV="1">
            <a:off x="3466611" y="2741359"/>
            <a:ext cx="84083" cy="72108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9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21"/>
            <a:ext cx="8249635" cy="13364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Graphs are relationships between PAIRS of items</a:t>
            </a:r>
          </a:p>
          <a:p>
            <a:r>
              <a:rPr lang="en-US" dirty="0"/>
              <a:t>Hypergraphs are relationships between ANY NUMBER of items</a:t>
            </a:r>
          </a:p>
          <a:p>
            <a:r>
              <a:rPr lang="en-US" dirty="0"/>
              <a:t>Geometric (Hyper)Graph arise through GEOMETRIC relationships of Items</a:t>
            </a:r>
          </a:p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13BE1C0-386B-47CB-BDCE-A24D9918AE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088" y="2849380"/>
            <a:ext cx="4756714" cy="3365500"/>
          </a:xfrm>
        </p:spPr>
        <p:txBody>
          <a:bodyPr/>
          <a:lstStyle/>
          <a:p>
            <a:r>
              <a:rPr lang="en-US" dirty="0"/>
              <a:t>Perhaps simplest example is an interval graph</a:t>
            </a:r>
          </a:p>
          <a:p>
            <a:pPr lvl="1"/>
            <a:r>
              <a:rPr lang="en-US" dirty="0"/>
              <a:t>Items (vertices in (hyper)graph )</a:t>
            </a:r>
          </a:p>
          <a:p>
            <a:pPr lvl="1"/>
            <a:r>
              <a:rPr lang="en-US" dirty="0"/>
              <a:t>Relationship (pairwise) intersection – “overlap”</a:t>
            </a:r>
          </a:p>
          <a:p>
            <a:pPr lvl="1"/>
            <a:r>
              <a:rPr lang="en-US" dirty="0"/>
              <a:t>Applications – scheduling, and more!  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Example – Interval Graphs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E02A045-94DF-F3F8-177B-A19C17AA0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0149" y="2469930"/>
            <a:ext cx="4518142" cy="2696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AB477C-BBA5-F948-2EBF-64ACB1DCB3E6}"/>
              </a:ext>
            </a:extLst>
          </p:cNvPr>
          <p:cNvSpPr txBox="1"/>
          <p:nvPr/>
        </p:nvSpPr>
        <p:spPr>
          <a:xfrm>
            <a:off x="5867713" y="5266547"/>
            <a:ext cx="3360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(Image source – </a:t>
            </a:r>
            <a:r>
              <a:rPr lang="en-US" sz="1000" dirty="0" err="1"/>
              <a:t>wikepedia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6F953-4116-1895-B7E6-763B3F21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7A38196A-5395-6F76-804C-621242DC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Complexity </a:t>
            </a:r>
            <a:r>
              <a:rPr lang="en-US" sz="3600" dirty="0" err="1"/>
              <a:t>charcterization</a:t>
            </a:r>
            <a:r>
              <a:rPr lang="en-US" sz="3600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FB8C4C-2B58-4905-0B23-81E4B528823A}"/>
              </a:ext>
            </a:extLst>
          </p:cNvPr>
          <p:cNvSpPr/>
          <p:nvPr/>
        </p:nvSpPr>
        <p:spPr>
          <a:xfrm>
            <a:off x="2059891" y="3018858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8CB34-97AE-2099-2EFD-3025B5F643E3}"/>
              </a:ext>
            </a:extLst>
          </p:cNvPr>
          <p:cNvSpPr txBox="1"/>
          <p:nvPr/>
        </p:nvSpPr>
        <p:spPr>
          <a:xfrm>
            <a:off x="344384" y="1434452"/>
            <a:ext cx="11162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Clique with isolated vertices – “level 1 complexity”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549FF63-C924-2F00-3916-B95C5955FBAA}"/>
              </a:ext>
            </a:extLst>
          </p:cNvPr>
          <p:cNvSpPr/>
          <p:nvPr/>
        </p:nvSpPr>
        <p:spPr>
          <a:xfrm>
            <a:off x="3394842" y="2660619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F42261-E058-F614-E497-4CD5D8EC83FA}"/>
              </a:ext>
            </a:extLst>
          </p:cNvPr>
          <p:cNvSpPr/>
          <p:nvPr/>
        </p:nvSpPr>
        <p:spPr>
          <a:xfrm>
            <a:off x="2863455" y="389367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CF323C-FB1C-2888-CEAB-724C0FE64DC8}"/>
              </a:ext>
            </a:extLst>
          </p:cNvPr>
          <p:cNvSpPr/>
          <p:nvPr/>
        </p:nvSpPr>
        <p:spPr>
          <a:xfrm>
            <a:off x="3478925" y="3381703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091D01-FC22-CD7F-5249-C2BEFB0DA6D3}"/>
              </a:ext>
            </a:extLst>
          </p:cNvPr>
          <p:cNvSpPr/>
          <p:nvPr/>
        </p:nvSpPr>
        <p:spPr>
          <a:xfrm>
            <a:off x="3310759" y="52078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B97AA1-EAE3-06D2-1910-4F3B42FE0FE0}"/>
              </a:ext>
            </a:extLst>
          </p:cNvPr>
          <p:cNvCxnSpPr>
            <a:cxnSpLocks/>
            <a:stCxn id="4" idx="2"/>
            <a:endCxn id="2" idx="3"/>
          </p:cNvCxnSpPr>
          <p:nvPr/>
        </p:nvCxnSpPr>
        <p:spPr>
          <a:xfrm flipV="1">
            <a:off x="2059891" y="2741359"/>
            <a:ext cx="1347265" cy="32479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2E3378-FF55-52EE-98F6-0C716DDAC6D6}"/>
              </a:ext>
            </a:extLst>
          </p:cNvPr>
          <p:cNvCxnSpPr>
            <a:cxnSpLocks/>
            <a:stCxn id="4" idx="5"/>
            <a:endCxn id="8" idx="2"/>
          </p:cNvCxnSpPr>
          <p:nvPr/>
        </p:nvCxnSpPr>
        <p:spPr>
          <a:xfrm>
            <a:off x="2131660" y="3099598"/>
            <a:ext cx="1347265" cy="3294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934B69-649D-4EA7-EF17-226F20C7A22E}"/>
              </a:ext>
            </a:extLst>
          </p:cNvPr>
          <p:cNvCxnSpPr>
            <a:cxnSpLocks/>
            <a:stCxn id="2" idx="2"/>
            <a:endCxn id="7" idx="4"/>
          </p:cNvCxnSpPr>
          <p:nvPr/>
        </p:nvCxnSpPr>
        <p:spPr>
          <a:xfrm flipH="1">
            <a:off x="2905497" y="2707916"/>
            <a:ext cx="489345" cy="128035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9B4F48-D2AD-2BEE-50A8-9800CEEE9B1F}"/>
              </a:ext>
            </a:extLst>
          </p:cNvPr>
          <p:cNvCxnSpPr>
            <a:cxnSpLocks/>
            <a:stCxn id="4" idx="5"/>
            <a:endCxn id="7" idx="3"/>
          </p:cNvCxnSpPr>
          <p:nvPr/>
        </p:nvCxnSpPr>
        <p:spPr>
          <a:xfrm>
            <a:off x="2131660" y="3099598"/>
            <a:ext cx="744109" cy="87481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7B01547-4761-A2AC-9E48-7F21B342A6DA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V="1">
            <a:off x="2875769" y="3476296"/>
            <a:ext cx="645198" cy="43123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FABE68-983F-9B79-B26C-F76891835B09}"/>
              </a:ext>
            </a:extLst>
          </p:cNvPr>
          <p:cNvCxnSpPr>
            <a:cxnSpLocks/>
            <a:stCxn id="8" idx="5"/>
            <a:endCxn id="2" idx="5"/>
          </p:cNvCxnSpPr>
          <p:nvPr/>
        </p:nvCxnSpPr>
        <p:spPr>
          <a:xfrm flipH="1" flipV="1">
            <a:off x="3466611" y="2741359"/>
            <a:ext cx="84083" cy="72108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509DED8-330C-9B0B-FE64-BB73CFF27C77}"/>
              </a:ext>
            </a:extLst>
          </p:cNvPr>
          <p:cNvSpPr/>
          <p:nvPr/>
        </p:nvSpPr>
        <p:spPr>
          <a:xfrm flipV="1">
            <a:off x="4840697" y="4014693"/>
            <a:ext cx="84083" cy="945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B4ECB-DF2C-EB54-B187-B4C5F340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606" y="2085436"/>
            <a:ext cx="5273249" cy="333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59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61446-C23E-D727-EFEB-0F4C35EA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1630D348-0AA2-7857-C7EB-3F7F2748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Complexity </a:t>
            </a:r>
            <a:r>
              <a:rPr lang="en-US" sz="3600" dirty="0" err="1"/>
              <a:t>charcterization</a:t>
            </a:r>
            <a:r>
              <a:rPr lang="en-US" sz="3600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17AD24-736C-342A-2CF3-11594FDB6C4A}"/>
              </a:ext>
            </a:extLst>
          </p:cNvPr>
          <p:cNvSpPr/>
          <p:nvPr/>
        </p:nvSpPr>
        <p:spPr>
          <a:xfrm>
            <a:off x="2059891" y="3018858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4BB1EC-8DBA-D5D3-FBAB-51DDE69CB1B3}"/>
              </a:ext>
            </a:extLst>
          </p:cNvPr>
          <p:cNvSpPr txBox="1"/>
          <p:nvPr/>
        </p:nvSpPr>
        <p:spPr>
          <a:xfrm>
            <a:off x="344384" y="1434452"/>
            <a:ext cx="11162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Clique with set of independent vertices and some edges between – “level 2 complexity”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FAA360-4713-82FE-272D-C63B3AD45404}"/>
              </a:ext>
            </a:extLst>
          </p:cNvPr>
          <p:cNvSpPr/>
          <p:nvPr/>
        </p:nvSpPr>
        <p:spPr>
          <a:xfrm>
            <a:off x="3394842" y="2660619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73DCE-5D45-DCFD-839C-4BC87E95BE24}"/>
              </a:ext>
            </a:extLst>
          </p:cNvPr>
          <p:cNvSpPr/>
          <p:nvPr/>
        </p:nvSpPr>
        <p:spPr>
          <a:xfrm>
            <a:off x="2863455" y="389367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00C100-2AFB-DA50-7D9D-D4408A57FD5A}"/>
              </a:ext>
            </a:extLst>
          </p:cNvPr>
          <p:cNvSpPr/>
          <p:nvPr/>
        </p:nvSpPr>
        <p:spPr>
          <a:xfrm>
            <a:off x="3478925" y="3381703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4A97DE-26DE-69D6-CDE7-A623FD9CC18C}"/>
              </a:ext>
            </a:extLst>
          </p:cNvPr>
          <p:cNvSpPr/>
          <p:nvPr/>
        </p:nvSpPr>
        <p:spPr>
          <a:xfrm>
            <a:off x="3310759" y="52078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8FD397-5827-7891-67B7-06E0148D30AC}"/>
              </a:ext>
            </a:extLst>
          </p:cNvPr>
          <p:cNvCxnSpPr>
            <a:cxnSpLocks/>
            <a:stCxn id="4" idx="2"/>
            <a:endCxn id="2" idx="3"/>
          </p:cNvCxnSpPr>
          <p:nvPr/>
        </p:nvCxnSpPr>
        <p:spPr>
          <a:xfrm flipV="1">
            <a:off x="2059891" y="2741359"/>
            <a:ext cx="1347265" cy="32479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2C6A46-3824-57E5-E2DC-1CDFB9B2774C}"/>
              </a:ext>
            </a:extLst>
          </p:cNvPr>
          <p:cNvCxnSpPr>
            <a:cxnSpLocks/>
            <a:stCxn id="4" idx="5"/>
            <a:endCxn id="8" idx="2"/>
          </p:cNvCxnSpPr>
          <p:nvPr/>
        </p:nvCxnSpPr>
        <p:spPr>
          <a:xfrm>
            <a:off x="2131660" y="3099598"/>
            <a:ext cx="1347265" cy="3294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21162B-B01E-7DB8-7570-BCA78942147E}"/>
              </a:ext>
            </a:extLst>
          </p:cNvPr>
          <p:cNvCxnSpPr>
            <a:cxnSpLocks/>
            <a:stCxn id="2" idx="2"/>
            <a:endCxn id="7" idx="4"/>
          </p:cNvCxnSpPr>
          <p:nvPr/>
        </p:nvCxnSpPr>
        <p:spPr>
          <a:xfrm flipH="1">
            <a:off x="2905497" y="2707916"/>
            <a:ext cx="489345" cy="128035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8D6330-4B11-CE98-BCFF-07BBAF085B7D}"/>
              </a:ext>
            </a:extLst>
          </p:cNvPr>
          <p:cNvCxnSpPr>
            <a:cxnSpLocks/>
            <a:stCxn id="4" idx="5"/>
            <a:endCxn id="7" idx="3"/>
          </p:cNvCxnSpPr>
          <p:nvPr/>
        </p:nvCxnSpPr>
        <p:spPr>
          <a:xfrm>
            <a:off x="2131660" y="3099598"/>
            <a:ext cx="744109" cy="87481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589162-128A-EA96-BCA2-87E5C9D50A2E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V="1">
            <a:off x="2875769" y="3476296"/>
            <a:ext cx="645198" cy="43123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E83EAF-2B9A-2ED4-4453-DEAD849FC9EC}"/>
              </a:ext>
            </a:extLst>
          </p:cNvPr>
          <p:cNvCxnSpPr>
            <a:cxnSpLocks/>
            <a:stCxn id="8" idx="5"/>
            <a:endCxn id="2" idx="5"/>
          </p:cNvCxnSpPr>
          <p:nvPr/>
        </p:nvCxnSpPr>
        <p:spPr>
          <a:xfrm flipH="1" flipV="1">
            <a:off x="3466611" y="2741359"/>
            <a:ext cx="84083" cy="72108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A4251B45-6C84-B8FF-176E-51C07BD760AF}"/>
              </a:ext>
            </a:extLst>
          </p:cNvPr>
          <p:cNvSpPr/>
          <p:nvPr/>
        </p:nvSpPr>
        <p:spPr>
          <a:xfrm flipV="1">
            <a:off x="4840697" y="4014693"/>
            <a:ext cx="84083" cy="945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554A18-12A3-F831-9637-C0CF8B2D2210}"/>
              </a:ext>
            </a:extLst>
          </p:cNvPr>
          <p:cNvCxnSpPr>
            <a:cxnSpLocks/>
            <a:stCxn id="7" idx="4"/>
            <a:endCxn id="13" idx="4"/>
          </p:cNvCxnSpPr>
          <p:nvPr/>
        </p:nvCxnSpPr>
        <p:spPr>
          <a:xfrm>
            <a:off x="2905497" y="3988267"/>
            <a:ext cx="447304" cy="13142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39AC8-3DCC-3E53-9668-0FBBB9EA65FB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3425793" y="2705149"/>
            <a:ext cx="1456946" cy="130954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4F0EF7-5C06-ECC2-D48B-3D97FC16C80F}"/>
              </a:ext>
            </a:extLst>
          </p:cNvPr>
          <p:cNvSpPr txBox="1"/>
          <p:nvPr/>
        </p:nvSpPr>
        <p:spPr>
          <a:xfrm>
            <a:off x="7053943" y="3160747"/>
            <a:ext cx="363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K:S aka “Split Graph”</a:t>
            </a:r>
          </a:p>
        </p:txBody>
      </p:sp>
    </p:spTree>
    <p:extLst>
      <p:ext uri="{BB962C8B-B14F-4D97-AF65-F5344CB8AC3E}">
        <p14:creationId xmlns:p14="http://schemas.microsoft.com/office/powerpoint/2010/main" val="321824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9852-AB5D-7132-EA9B-F79E50DB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31051FC7-C26F-184D-6BB6-2056F794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10633981" cy="769493"/>
          </a:xfrm>
        </p:spPr>
        <p:txBody>
          <a:bodyPr>
            <a:noAutofit/>
          </a:bodyPr>
          <a:lstStyle/>
          <a:p>
            <a:r>
              <a:rPr lang="en-US" sz="3600" dirty="0"/>
              <a:t>Complexity characterization – robust linear subspace in 2D (line) regression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A2BFC-BA75-C451-D1EC-76C7080D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3" y="1265882"/>
            <a:ext cx="5156152" cy="530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01FB4-CC02-301D-1CA2-3EC40C7E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5" y="1503087"/>
            <a:ext cx="6578675" cy="38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80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89BBF-D7D5-DE0C-B9EF-E1A1EB077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94B0D63-D7BC-3D0F-1263-C569CD67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10633981" cy="769493"/>
          </a:xfrm>
        </p:spPr>
        <p:txBody>
          <a:bodyPr>
            <a:noAutofit/>
          </a:bodyPr>
          <a:lstStyle/>
          <a:p>
            <a:r>
              <a:rPr lang="en-US" sz="3600" dirty="0"/>
              <a:t>Complexity characterization – robust linear subspace in 2D (line) regression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9FF6F-5543-A8E8-E899-C13BEC4D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3" y="1265882"/>
            <a:ext cx="5156152" cy="5302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40F63-2F36-3EC0-2D52-B4F1A35F4C64}"/>
              </a:ext>
            </a:extLst>
          </p:cNvPr>
          <p:cNvSpPr txBox="1"/>
          <p:nvPr/>
        </p:nvSpPr>
        <p:spPr>
          <a:xfrm>
            <a:off x="4655127" y="1425039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7CDA3-EB8B-5DEE-1BE4-8EB820FA8906}"/>
              </a:ext>
            </a:extLst>
          </p:cNvPr>
          <p:cNvSpPr txBox="1"/>
          <p:nvPr/>
        </p:nvSpPr>
        <p:spPr>
          <a:xfrm>
            <a:off x="8075220" y="1425039"/>
            <a:ext cx="230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</a:t>
            </a:r>
            <a:r>
              <a:rPr lang="en-US" dirty="0"/>
              <a:t>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09916-6046-B142-A29E-3A5C410C0298}"/>
              </a:ext>
            </a:extLst>
          </p:cNvPr>
          <p:cNvSpPr txBox="1"/>
          <p:nvPr/>
        </p:nvSpPr>
        <p:spPr>
          <a:xfrm>
            <a:off x="8668986" y="2850078"/>
            <a:ext cx="2992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62978-4580-02AC-8485-D0E966C6EC21}"/>
              </a:ext>
            </a:extLst>
          </p:cNvPr>
          <p:cNvSpPr txBox="1"/>
          <p:nvPr/>
        </p:nvSpPr>
        <p:spPr>
          <a:xfrm>
            <a:off x="10022774" y="1959429"/>
            <a:ext cx="1745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(affine) line fitting in 2D,</a:t>
            </a:r>
          </a:p>
          <a:p>
            <a:r>
              <a:rPr lang="en-US" dirty="0" err="1"/>
              <a:t>Homography</a:t>
            </a:r>
            <a:r>
              <a:rPr lang="en-US" dirty="0"/>
              <a:t> fitting, Fundamental Matrix fitting, Rigid Motion fitting…..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57C0D-067A-5BF6-8A3C-A90B5EEF92FC}"/>
              </a:ext>
            </a:extLst>
          </p:cNvPr>
          <p:cNvSpPr txBox="1"/>
          <p:nvPr/>
        </p:nvSpPr>
        <p:spPr>
          <a:xfrm>
            <a:off x="5444836" y="2054431"/>
            <a:ext cx="219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location,</a:t>
            </a:r>
          </a:p>
          <a:p>
            <a:r>
              <a:rPr lang="en-US" dirty="0"/>
              <a:t>1D subspace in 2D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174C8-AC65-4955-D7BF-FA7BD69F026B}"/>
              </a:ext>
            </a:extLst>
          </p:cNvPr>
          <p:cNvSpPr txBox="1"/>
          <p:nvPr/>
        </p:nvSpPr>
        <p:spPr>
          <a:xfrm>
            <a:off x="2694897" y="4419738"/>
            <a:ext cx="68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K:S</a:t>
            </a:r>
          </a:p>
        </p:txBody>
      </p:sp>
    </p:spTree>
    <p:extLst>
      <p:ext uri="{BB962C8B-B14F-4D97-AF65-F5344CB8AC3E}">
        <p14:creationId xmlns:p14="http://schemas.microsoft.com/office/powerpoint/2010/main" val="4280110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AE821-236D-7F78-E235-DCF5AAABD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972C1134-23EB-BD11-FF5A-7B3517322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10633981" cy="769493"/>
          </a:xfrm>
        </p:spPr>
        <p:txBody>
          <a:bodyPr>
            <a:noAutofit/>
          </a:bodyPr>
          <a:lstStyle/>
          <a:p>
            <a:r>
              <a:rPr lang="en-US" sz="3600" dirty="0"/>
              <a:t>Complexity characterization – why does this matter?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E793C6-101F-FBE5-98AB-D50312F4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3" y="1208980"/>
            <a:ext cx="3031845" cy="5649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4C826-0444-21F5-B908-1B44FA224D95}"/>
              </a:ext>
            </a:extLst>
          </p:cNvPr>
          <p:cNvSpPr txBox="1"/>
          <p:nvPr/>
        </p:nvSpPr>
        <p:spPr>
          <a:xfrm>
            <a:off x="1484416" y="1208980"/>
            <a:ext cx="174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Interval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BE75D-10F2-27D3-C0FB-7944C6E7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46" y="1208980"/>
            <a:ext cx="3031845" cy="5649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5A1312-EA63-1361-B84C-C6945CDD1927}"/>
              </a:ext>
            </a:extLst>
          </p:cNvPr>
          <p:cNvSpPr txBox="1"/>
          <p:nvPr/>
        </p:nvSpPr>
        <p:spPr>
          <a:xfrm>
            <a:off x="5044229" y="1208980"/>
            <a:ext cx="224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Threshold Class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C04AC-5D23-9F1F-4C32-9E74E9E251DB}"/>
              </a:ext>
            </a:extLst>
          </p:cNvPr>
          <p:cNvCxnSpPr/>
          <p:nvPr/>
        </p:nvCxnSpPr>
        <p:spPr>
          <a:xfrm>
            <a:off x="3352478" y="2529444"/>
            <a:ext cx="29651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56E0B-26D3-6FFE-DE22-2439D37354A1}"/>
              </a:ext>
            </a:extLst>
          </p:cNvPr>
          <p:cNvCxnSpPr/>
          <p:nvPr/>
        </p:nvCxnSpPr>
        <p:spPr>
          <a:xfrm>
            <a:off x="3352478" y="2681844"/>
            <a:ext cx="29651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FEA31-B340-2FB2-A99B-3D28CE2B0E9E}"/>
              </a:ext>
            </a:extLst>
          </p:cNvPr>
          <p:cNvCxnSpPr/>
          <p:nvPr/>
        </p:nvCxnSpPr>
        <p:spPr>
          <a:xfrm>
            <a:off x="3352478" y="2869870"/>
            <a:ext cx="29651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6BDC10-69D9-E1C3-5458-E5DD4B4F8022}"/>
              </a:ext>
            </a:extLst>
          </p:cNvPr>
          <p:cNvCxnSpPr/>
          <p:nvPr/>
        </p:nvCxnSpPr>
        <p:spPr>
          <a:xfrm>
            <a:off x="3352478" y="3529940"/>
            <a:ext cx="29651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5BDC29-BCB3-D134-1FE8-38473917CB0D}"/>
              </a:ext>
            </a:extLst>
          </p:cNvPr>
          <p:cNvCxnSpPr/>
          <p:nvPr/>
        </p:nvCxnSpPr>
        <p:spPr>
          <a:xfrm>
            <a:off x="3130805" y="4644241"/>
            <a:ext cx="29651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F4B094-C099-655F-66EF-9E5D0B593553}"/>
              </a:ext>
            </a:extLst>
          </p:cNvPr>
          <p:cNvCxnSpPr/>
          <p:nvPr/>
        </p:nvCxnSpPr>
        <p:spPr>
          <a:xfrm>
            <a:off x="3230088" y="5129150"/>
            <a:ext cx="29651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67D239-E7CD-6E55-F8E9-60C591A2F0D0}"/>
              </a:ext>
            </a:extLst>
          </p:cNvPr>
          <p:cNvCxnSpPr/>
          <p:nvPr/>
        </p:nvCxnSpPr>
        <p:spPr>
          <a:xfrm>
            <a:off x="3130805" y="6112823"/>
            <a:ext cx="29651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E9DDB7-E207-FE9B-610A-323CEFEA75BE}"/>
              </a:ext>
            </a:extLst>
          </p:cNvPr>
          <p:cNvCxnSpPr/>
          <p:nvPr/>
        </p:nvCxnSpPr>
        <p:spPr>
          <a:xfrm>
            <a:off x="3130805" y="6443353"/>
            <a:ext cx="29651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AEF6A31-AA47-E4AF-D4DC-079A32C8E4E8}"/>
              </a:ext>
            </a:extLst>
          </p:cNvPr>
          <p:cNvSpPr txBox="1"/>
          <p:nvPr/>
        </p:nvSpPr>
        <p:spPr>
          <a:xfrm>
            <a:off x="7496484" y="1208979"/>
            <a:ext cx="22432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Ideal Class (K:S)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Many problems trivial – any greedy algorithm finds max clique, max independent set…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8FC5D4-AE0A-B274-96E8-7340FD5900B4}"/>
              </a:ext>
            </a:extLst>
          </p:cNvPr>
          <p:cNvSpPr txBox="1"/>
          <p:nvPr/>
        </p:nvSpPr>
        <p:spPr>
          <a:xfrm>
            <a:off x="9948739" y="1208979"/>
            <a:ext cx="2243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“Totally” Ideal Class (K)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 algorithm needed!!! </a:t>
            </a:r>
          </a:p>
          <a:p>
            <a:r>
              <a:rPr lang="en-US" dirty="0">
                <a:solidFill>
                  <a:srgbClr val="FF0000"/>
                </a:solidFill>
              </a:rPr>
              <a:t>No robust fitting</a:t>
            </a:r>
          </a:p>
          <a:p>
            <a:r>
              <a:rPr lang="en-US" dirty="0">
                <a:solidFill>
                  <a:srgbClr val="FF0000"/>
                </a:solidFill>
              </a:rPr>
              <a:t>needed...</a:t>
            </a:r>
          </a:p>
        </p:txBody>
      </p:sp>
    </p:spTree>
    <p:extLst>
      <p:ext uri="{BB962C8B-B14F-4D97-AF65-F5344CB8AC3E}">
        <p14:creationId xmlns:p14="http://schemas.microsoft.com/office/powerpoint/2010/main" val="340064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D3FC4-BB62-077E-AF6C-94D7BF0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31D72F93-AC19-B89D-0F71-5454F6B7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Complexity </a:t>
            </a:r>
            <a:r>
              <a:rPr lang="en-US" sz="3600" dirty="0" err="1"/>
              <a:t>charcterization</a:t>
            </a:r>
            <a:r>
              <a:rPr lang="en-US" sz="36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922D8A-B1DE-1EDD-0DB3-23F4BFF7E739}"/>
              </a:ext>
            </a:extLst>
          </p:cNvPr>
          <p:cNvSpPr txBox="1"/>
          <p:nvPr/>
        </p:nvSpPr>
        <p:spPr>
          <a:xfrm>
            <a:off x="344384" y="1434452"/>
            <a:ext cx="111628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“full story” is much more rich and complicated…</a:t>
            </a:r>
          </a:p>
          <a:p>
            <a:r>
              <a:rPr lang="en-US" sz="3600" dirty="0" err="1"/>
              <a:t>graphclasses.org</a:t>
            </a:r>
            <a:endParaRPr lang="en-US" sz="3600" dirty="0"/>
          </a:p>
          <a:p>
            <a:r>
              <a:rPr lang="en-US" sz="3600" dirty="0"/>
              <a:t>(for </a:t>
            </a:r>
            <a:r>
              <a:rPr lang="en-US" sz="3600" b="1" dirty="0"/>
              <a:t>hyper</a:t>
            </a:r>
            <a:r>
              <a:rPr lang="en-US" sz="3600" dirty="0"/>
              <a:t>graphs much less is documented/known –</a:t>
            </a:r>
          </a:p>
          <a:p>
            <a:r>
              <a:rPr lang="en-US" sz="3600" dirty="0"/>
              <a:t>There is a beta “geometric hypergraph zoo page” but for a very small part of the hypergraph zoo…)</a:t>
            </a:r>
          </a:p>
          <a:p>
            <a:endParaRPr lang="en-US" sz="3600" dirty="0"/>
          </a:p>
          <a:p>
            <a:r>
              <a:rPr lang="en-US" sz="3600" dirty="0"/>
              <a:t>Much less is known (yet) about geometric </a:t>
            </a:r>
            <a:r>
              <a:rPr lang="en-US" sz="3600" b="1" dirty="0"/>
              <a:t>hyper</a:t>
            </a:r>
            <a:r>
              <a:rPr lang="en-US" sz="3600" dirty="0"/>
              <a:t>graphs – and a class taxonomy</a:t>
            </a:r>
          </a:p>
        </p:txBody>
      </p:sp>
    </p:spTree>
    <p:extLst>
      <p:ext uri="{BB962C8B-B14F-4D97-AF65-F5344CB8AC3E}">
        <p14:creationId xmlns:p14="http://schemas.microsoft.com/office/powerpoint/2010/main" val="56510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E6D29-CDC8-8460-8BB0-0C2EA2D5B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E41DD044-6497-4183-341C-33B337EC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Only a peak into the whole story…..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BBAABC-4FA4-C13F-531C-87AAAAA77F44}"/>
              </a:ext>
            </a:extLst>
          </p:cNvPr>
          <p:cNvSpPr txBox="1"/>
          <p:nvPr/>
        </p:nvSpPr>
        <p:spPr>
          <a:xfrm>
            <a:off x="344384" y="1434452"/>
            <a:ext cx="111628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This area is an interesting (and still being discovered) story at the intersection of combinatorics, discrete/computational </a:t>
            </a:r>
            <a:r>
              <a:rPr lang="en-US" sz="3600" dirty="0" err="1"/>
              <a:t>maths</a:t>
            </a:r>
            <a:r>
              <a:rPr lang="en-US" sz="3600" dirty="0"/>
              <a:t>, discrete topology, theoretical computer science, Boolean function theory, etc.</a:t>
            </a:r>
          </a:p>
          <a:p>
            <a:endParaRPr lang="en-US" sz="3600" dirty="0"/>
          </a:p>
          <a:p>
            <a:r>
              <a:rPr lang="en-US" sz="3600" dirty="0"/>
              <a:t>I’ve only been able to give a “taste/glimpse” of both the area and my interests in application to robust fitting.</a:t>
            </a:r>
          </a:p>
        </p:txBody>
      </p:sp>
    </p:spTree>
    <p:extLst>
      <p:ext uri="{BB962C8B-B14F-4D97-AF65-F5344CB8AC3E}">
        <p14:creationId xmlns:p14="http://schemas.microsoft.com/office/powerpoint/2010/main" val="1596186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AF5D6-A041-9935-C921-E0376D4B3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A291CD76-8CBA-87F9-5AE7-D41C0F7C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Some of this material will be in 2</a:t>
            </a:r>
            <a:r>
              <a:rPr lang="en-US" sz="3600" baseline="30000" dirty="0"/>
              <a:t>nd</a:t>
            </a:r>
            <a:r>
              <a:rPr lang="en-US" sz="3600" dirty="0"/>
              <a:t> edition…… </a:t>
            </a:r>
          </a:p>
        </p:txBody>
      </p:sp>
      <p:pic>
        <p:nvPicPr>
          <p:cNvPr id="2" name="Picture 1" descr="page19image6930640">
            <a:extLst>
              <a:ext uri="{FF2B5EF4-FFF2-40B4-BE49-F238E27FC236}">
                <a16:creationId xmlns:a16="http://schemas.microsoft.com/office/drawing/2014/main" id="{62FF666E-8D05-66DA-C342-848DEE54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5" y="1219839"/>
            <a:ext cx="3664529" cy="452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AB6A2-1EFA-74BD-9533-74B74EEF6587}"/>
              </a:ext>
            </a:extLst>
          </p:cNvPr>
          <p:cNvSpPr txBox="1"/>
          <p:nvPr/>
        </p:nvSpPr>
        <p:spPr>
          <a:xfrm>
            <a:off x="272751" y="5851216"/>
            <a:ext cx="248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ed 2017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 under contract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45788-CA8F-8981-3455-233A203D8841}"/>
              </a:ext>
            </a:extLst>
          </p:cNvPr>
          <p:cNvSpPr txBox="1"/>
          <p:nvPr/>
        </p:nvSpPr>
        <p:spPr>
          <a:xfrm>
            <a:off x="3800104" y="1219839"/>
            <a:ext cx="83918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Related publications:</a:t>
            </a:r>
          </a:p>
          <a:p>
            <a:r>
              <a:rPr lang="en-AU" sz="1600" dirty="0">
                <a:effectLst/>
                <a:latin typeface="CMR10"/>
              </a:rPr>
              <a:t>Giang Truong, Huu Le, </a:t>
            </a:r>
            <a:r>
              <a:rPr lang="en-AU" sz="1600" dirty="0" err="1">
                <a:effectLst/>
                <a:latin typeface="CMR10"/>
              </a:rPr>
              <a:t>Erchuan</a:t>
            </a:r>
            <a:r>
              <a:rPr lang="en-AU" sz="1600" dirty="0">
                <a:effectLst/>
                <a:latin typeface="CMR10"/>
              </a:rPr>
              <a:t> Zhang, David Suter, and Syed </a:t>
            </a:r>
            <a:r>
              <a:rPr lang="en-AU" sz="1600" dirty="0" err="1">
                <a:effectLst/>
                <a:latin typeface="CMR10"/>
              </a:rPr>
              <a:t>Zulqarnain</a:t>
            </a:r>
            <a:r>
              <a:rPr lang="en-AU" sz="1600" dirty="0">
                <a:effectLst/>
                <a:latin typeface="CMR10"/>
              </a:rPr>
              <a:t> Gilani. “Unsupervised Learning for Max- </a:t>
            </a:r>
            <a:r>
              <a:rPr lang="en-AU" sz="1600" dirty="0" err="1">
                <a:effectLst/>
                <a:latin typeface="CMR10"/>
              </a:rPr>
              <a:t>imum</a:t>
            </a:r>
            <a:r>
              <a:rPr lang="en-AU" sz="1600" dirty="0">
                <a:effectLst/>
                <a:latin typeface="CMR10"/>
              </a:rPr>
              <a:t> Consensus Robust Fitting: A Reinforcement Learning Approach”. In: </a:t>
            </a:r>
            <a:r>
              <a:rPr lang="en-AU" sz="1600" dirty="0">
                <a:effectLst/>
                <a:latin typeface="CMTI10"/>
              </a:rPr>
              <a:t>IEEE Transactions on Pattern Analysis and Machine Intelligence </a:t>
            </a:r>
            <a:r>
              <a:rPr lang="en-AU" sz="1600" dirty="0">
                <a:effectLst/>
                <a:latin typeface="CMR10"/>
              </a:rPr>
              <a:t>45.3 (2023), pp. 3890–3903. </a:t>
            </a:r>
            <a:r>
              <a:rPr lang="en-AU" sz="1600" dirty="0" err="1">
                <a:effectLst/>
                <a:latin typeface="CMCSC10"/>
              </a:rPr>
              <a:t>doi</a:t>
            </a:r>
            <a:r>
              <a:rPr lang="en-AU" sz="1600" dirty="0">
                <a:effectLst/>
                <a:latin typeface="CMR10"/>
              </a:rPr>
              <a:t>: </a:t>
            </a:r>
            <a:r>
              <a:rPr lang="en-AU" sz="1600" dirty="0">
                <a:solidFill>
                  <a:srgbClr val="FF00FF"/>
                </a:solidFill>
                <a:effectLst/>
                <a:latin typeface="CMTT10"/>
              </a:rPr>
              <a:t>10.1109/TPAMI.2022.3178442</a:t>
            </a:r>
            <a:r>
              <a:rPr lang="en-AU" sz="1600" dirty="0">
                <a:effectLst/>
                <a:latin typeface="CMR10"/>
              </a:rPr>
              <a:t>. </a:t>
            </a:r>
            <a:endParaRPr lang="en-AU" sz="1600" dirty="0">
              <a:effectLst/>
            </a:endParaRPr>
          </a:p>
          <a:p>
            <a:r>
              <a:rPr lang="en-US" sz="1600" dirty="0" err="1"/>
              <a:t>Erchaun</a:t>
            </a:r>
            <a:r>
              <a:rPr lang="en-US" sz="1600" dirty="0"/>
              <a:t> Zhang, David Suter, Ruwan Tennakoon, Tat-Jun Chin, Alireza Bab-</a:t>
            </a:r>
            <a:r>
              <a:rPr lang="en-US" sz="1600" dirty="0" err="1"/>
              <a:t>Hadiashar</a:t>
            </a:r>
            <a:r>
              <a:rPr lang="en-US" sz="1600" dirty="0"/>
              <a:t>, Giang Truong, and Syed </a:t>
            </a:r>
            <a:r>
              <a:rPr lang="en-US" sz="1600" dirty="0" err="1"/>
              <a:t>Zulqarnain</a:t>
            </a:r>
            <a:r>
              <a:rPr lang="en-US" sz="1600" dirty="0"/>
              <a:t> Gilani. “Maximum Consensus by Weighted Influences of Monotone Boolean Functions”. In: 2022 IEEE/CVF Conference on Computer Vision and Pattern Recognition (CVPR). 2022, pp. 8954–8962. </a:t>
            </a:r>
            <a:r>
              <a:rPr lang="en-US" sz="1600" dirty="0" err="1"/>
              <a:t>doi</a:t>
            </a:r>
            <a:r>
              <a:rPr lang="en-US" sz="1600" dirty="0"/>
              <a:t>: 10.1109/CVPR52688. 2022.00876.</a:t>
            </a:r>
          </a:p>
          <a:p>
            <a:r>
              <a:rPr lang="en-AU" sz="1600" dirty="0">
                <a:effectLst/>
                <a:latin typeface="CMR10"/>
              </a:rPr>
              <a:t>Tat-Jun Chin, David Suter, Shin-Fang </a:t>
            </a:r>
            <a:r>
              <a:rPr lang="en-AU" sz="1600" dirty="0" err="1">
                <a:effectLst/>
                <a:latin typeface="CMR10"/>
              </a:rPr>
              <a:t>Ch’ng</a:t>
            </a:r>
            <a:r>
              <a:rPr lang="en-AU" sz="1600" dirty="0">
                <a:effectLst/>
                <a:latin typeface="CMR10"/>
              </a:rPr>
              <a:t>, and James Quach. “Quantum Robust Fitting”. In: </a:t>
            </a:r>
            <a:r>
              <a:rPr lang="en-AU" sz="1600" dirty="0">
                <a:effectLst/>
                <a:latin typeface="CMTI10"/>
              </a:rPr>
              <a:t>Computer Vision – ACCV 2020</a:t>
            </a:r>
            <a:r>
              <a:rPr lang="en-AU" sz="1600" dirty="0">
                <a:effectLst/>
                <a:latin typeface="CMR10"/>
              </a:rPr>
              <a:t>. Ed. by Hiroshi Ishikawa, Cheng-Lin Liu, Tomas </a:t>
            </a:r>
            <a:r>
              <a:rPr lang="en-AU" sz="1600" dirty="0" err="1">
                <a:effectLst/>
                <a:latin typeface="CMR10"/>
              </a:rPr>
              <a:t>Pajdla</a:t>
            </a:r>
            <a:r>
              <a:rPr lang="en-AU" sz="1600" dirty="0">
                <a:effectLst/>
                <a:latin typeface="CMR10"/>
              </a:rPr>
              <a:t>, and </a:t>
            </a:r>
            <a:r>
              <a:rPr lang="en-AU" sz="1600" dirty="0" err="1">
                <a:effectLst/>
                <a:latin typeface="CMR10"/>
              </a:rPr>
              <a:t>Jianbo</a:t>
            </a:r>
            <a:r>
              <a:rPr lang="en-AU" sz="1600" dirty="0">
                <a:effectLst/>
                <a:latin typeface="CMR10"/>
              </a:rPr>
              <a:t> Shi. Cham: Springer International Publishing, 2021, pp. 485–499. </a:t>
            </a:r>
            <a:r>
              <a:rPr lang="en-AU" sz="1600" dirty="0" err="1">
                <a:effectLst/>
                <a:latin typeface="CMCSC10"/>
              </a:rPr>
              <a:t>isbn</a:t>
            </a:r>
            <a:r>
              <a:rPr lang="en-AU" sz="1600" dirty="0">
                <a:effectLst/>
                <a:latin typeface="CMR10"/>
              </a:rPr>
              <a:t>: 978-3-030-69525-5. </a:t>
            </a:r>
            <a:r>
              <a:rPr lang="en-AU" sz="1600" dirty="0" err="1">
                <a:effectLst/>
                <a:latin typeface="CMCSC10"/>
              </a:rPr>
              <a:t>doi</a:t>
            </a:r>
            <a:r>
              <a:rPr lang="en-AU" sz="1600" dirty="0">
                <a:effectLst/>
                <a:latin typeface="CMR10"/>
              </a:rPr>
              <a:t>: </a:t>
            </a:r>
            <a:r>
              <a:rPr lang="en-AU" sz="1600" dirty="0">
                <a:solidFill>
                  <a:srgbClr val="FF00FF"/>
                </a:solidFill>
                <a:effectLst/>
                <a:latin typeface="CMTT10"/>
              </a:rPr>
              <a:t>10.1007/978-3-030-69525-5_29</a:t>
            </a:r>
            <a:r>
              <a:rPr lang="en-AU" sz="1600" dirty="0">
                <a:effectLst/>
                <a:latin typeface="CMR10"/>
              </a:rPr>
              <a:t>. </a:t>
            </a:r>
            <a:endParaRPr lang="en-AU" sz="1600" dirty="0">
              <a:effectLst/>
            </a:endParaRPr>
          </a:p>
          <a:p>
            <a:r>
              <a:rPr lang="en-AU" sz="1600" dirty="0">
                <a:effectLst/>
                <a:latin typeface="CMR10"/>
              </a:rPr>
              <a:t>Ruwan Tennakoon, David Suter, </a:t>
            </a:r>
            <a:r>
              <a:rPr lang="en-AU" sz="1600" dirty="0" err="1">
                <a:effectLst/>
                <a:latin typeface="CMR10"/>
              </a:rPr>
              <a:t>Erchuan</a:t>
            </a:r>
            <a:r>
              <a:rPr lang="en-AU" sz="1600" dirty="0">
                <a:effectLst/>
                <a:latin typeface="CMR10"/>
              </a:rPr>
              <a:t> Zhang, Tat-Jun Chin, and Alireza Bab-</a:t>
            </a:r>
            <a:r>
              <a:rPr lang="en-AU" sz="1600" dirty="0" err="1">
                <a:effectLst/>
                <a:latin typeface="CMR10"/>
              </a:rPr>
              <a:t>Hadiashar</a:t>
            </a:r>
            <a:r>
              <a:rPr lang="en-AU" sz="1600" dirty="0">
                <a:effectLst/>
                <a:latin typeface="CMR10"/>
              </a:rPr>
              <a:t>. “Consensus Maximisation Using Influences of Monotone Boolean Functions”. In: </a:t>
            </a:r>
            <a:r>
              <a:rPr lang="en-AU" sz="1600" dirty="0">
                <a:effectLst/>
                <a:latin typeface="CMTI10"/>
              </a:rPr>
              <a:t>2021 IEEE/CVF Conference on Computer Vision and Pattern Recognition (CVPR)</a:t>
            </a:r>
            <a:r>
              <a:rPr lang="en-AU" sz="1600" dirty="0">
                <a:effectLst/>
                <a:latin typeface="CMR10"/>
              </a:rPr>
              <a:t>. Oral Presentation (17% of accepted papers, roughly 3% of </a:t>
            </a:r>
            <a:r>
              <a:rPr lang="en-AU" sz="1600" dirty="0" err="1">
                <a:effectLst/>
                <a:latin typeface="CMR10"/>
              </a:rPr>
              <a:t>sumitted</a:t>
            </a:r>
            <a:r>
              <a:rPr lang="en-AU" sz="1600" dirty="0">
                <a:effectLst/>
                <a:latin typeface="CMR10"/>
              </a:rPr>
              <a:t> papers). 2021, pp. 2865– 2874. </a:t>
            </a:r>
            <a:r>
              <a:rPr lang="en-AU" sz="1600" dirty="0" err="1">
                <a:effectLst/>
                <a:latin typeface="CMCSC10"/>
              </a:rPr>
              <a:t>doi</a:t>
            </a:r>
            <a:r>
              <a:rPr lang="en-AU" sz="1600" dirty="0">
                <a:effectLst/>
                <a:latin typeface="CMR10"/>
              </a:rPr>
              <a:t>: </a:t>
            </a:r>
            <a:r>
              <a:rPr lang="en-AU" sz="1600" dirty="0">
                <a:solidFill>
                  <a:srgbClr val="FF00FF"/>
                </a:solidFill>
                <a:effectLst/>
                <a:latin typeface="CMTT10"/>
              </a:rPr>
              <a:t>10.1109/CVPR46437.2021.00289</a:t>
            </a:r>
            <a:r>
              <a:rPr lang="en-AU" sz="1600" dirty="0">
                <a:effectLst/>
                <a:latin typeface="CMR10"/>
              </a:rPr>
              <a:t>. </a:t>
            </a:r>
            <a:endParaRPr lang="en-AU" sz="1600" dirty="0">
              <a:effectLst/>
            </a:endParaRPr>
          </a:p>
          <a:p>
            <a:r>
              <a:rPr lang="en-US" dirty="0"/>
              <a:t>Robust Fitting on a Gate Quantum Computer – ECCV2024 to appear – colleagues at </a:t>
            </a:r>
            <a:r>
              <a:rPr lang="en-US" dirty="0" err="1"/>
              <a:t>UoAdelaide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15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84A1AA7-2E90-4B15-88DA-97825B644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637" b="763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C7AC30-1251-40E1-9808-1FB902C4C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32516" y="2228228"/>
            <a:ext cx="11014364" cy="4100947"/>
          </a:xfrm>
        </p:spPr>
        <p:txBody>
          <a:bodyPr>
            <a:noAutofit/>
          </a:bodyPr>
          <a:lstStyle/>
          <a:p>
            <a:r>
              <a:rPr lang="en-US" sz="3200" dirty="0"/>
              <a:t>“Geometric Hypergraphs” </a:t>
            </a:r>
            <a:br>
              <a:rPr lang="en-US" sz="3200" dirty="0"/>
            </a:br>
            <a:r>
              <a:rPr lang="en-US" sz="3200" dirty="0"/>
              <a:t>– they are everywhere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F4408-7E80-2A4E-1D87-3F9BAFD61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170097" y="168427"/>
            <a:ext cx="850139" cy="6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75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90734EF-CC0A-A97C-B805-9D831A839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1AE69-17BC-7F64-36FC-D2381EEC8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373982-56C8-B7C0-01ED-956E466D0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0C770-99AA-112B-BAE7-47AF4BE7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BAEA9-1E9E-C136-BD09-E818278C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4D815C-8BF3-4ECF-A945-A2A7C2983AF9}" type="slidenum">
              <a:rPr lang="en-US" smtClean="0">
                <a:latin typeface="Avenir Next LT Pro"/>
              </a:rPr>
              <a:pPr>
                <a:defRPr/>
              </a:pPr>
              <a:t>29</a:t>
            </a:fld>
            <a:endParaRPr lang="en-US" dirty="0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92756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EC62-27FC-44D7-0772-4ADFC345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A481C19-BA40-4911-7C55-05A51C808E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21"/>
            <a:ext cx="8249635" cy="13364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Graphs are relationships between PAIRS of items</a:t>
            </a:r>
          </a:p>
          <a:p>
            <a:r>
              <a:rPr lang="en-US" dirty="0"/>
              <a:t>Hypergraphs are relationships between ANY NUMBER of items</a:t>
            </a:r>
          </a:p>
          <a:p>
            <a:r>
              <a:rPr lang="en-US" dirty="0"/>
              <a:t>Geometric (Hyper)Graph arise through GEOMETRIC relationships of Items</a:t>
            </a:r>
          </a:p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C257BB5-436D-9884-A151-6A8397D604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088" y="2849380"/>
            <a:ext cx="4756714" cy="3365500"/>
          </a:xfrm>
        </p:spPr>
        <p:txBody>
          <a:bodyPr/>
          <a:lstStyle/>
          <a:p>
            <a:r>
              <a:rPr lang="en-US" dirty="0"/>
              <a:t>In scheduling applications – Independent sets (subsets of vertices not containing an edge) represent events that can be scheduled without overlap. </a:t>
            </a:r>
          </a:p>
          <a:p>
            <a:r>
              <a:rPr lang="en-US" dirty="0"/>
              <a:t>Sometimes overlap is bad (conflicts – classes that cannot be at overlapping times for students) – other times good (allowing for passengers to go from train to train, plane to plane)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3EEF058B-DBB5-787D-9AAC-896E574F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Example – Interval Graphs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ED7925-F11E-0D42-B202-EB8F4C0F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0149" y="2469930"/>
            <a:ext cx="4518142" cy="2696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F8A8C-B89C-D55B-7D0B-CCB88C43F39C}"/>
              </a:ext>
            </a:extLst>
          </p:cNvPr>
          <p:cNvSpPr txBox="1"/>
          <p:nvPr/>
        </p:nvSpPr>
        <p:spPr>
          <a:xfrm>
            <a:off x="5867713" y="5266547"/>
            <a:ext cx="3360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(Image source – </a:t>
            </a:r>
            <a:r>
              <a:rPr lang="en-US" sz="1000" dirty="0" err="1"/>
              <a:t>wikepedia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637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D36FC-17AA-1448-9BA4-53653C841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71122E49-08EA-CCFD-B090-0290F770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Dilworth number of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5B41F-2D81-A494-FDD1-47D983B66031}"/>
              </a:ext>
            </a:extLst>
          </p:cNvPr>
          <p:cNvSpPr txBox="1"/>
          <p:nvPr/>
        </p:nvSpPr>
        <p:spPr>
          <a:xfrm>
            <a:off x="356260" y="1448790"/>
            <a:ext cx="9664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number of chains (of vicinal order) necessary to cover the graph…</a:t>
            </a:r>
          </a:p>
          <a:p>
            <a:r>
              <a:rPr lang="en-US" dirty="0"/>
              <a:t>Threshold graphs are Dilworth1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31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A630D-9420-BC70-41BB-B660C6B0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36961652-A60C-DDD7-3D03-0E5F1E416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Permutation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5ED48-06A4-AD1F-13DA-44C6B8C1B7E3}"/>
              </a:ext>
            </a:extLst>
          </p:cNvPr>
          <p:cNvSpPr txBox="1"/>
          <p:nvPr/>
        </p:nvSpPr>
        <p:spPr>
          <a:xfrm>
            <a:off x="356260" y="1448790"/>
            <a:ext cx="966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Permutation includes cograph which includes threshold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4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43F8-5B72-36DE-99F9-80C2A54E9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F48643-69BA-9A26-4599-5D36FF394E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19"/>
            <a:ext cx="12001829" cy="5256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Since they arise (naturally) from real world problems – they are often the underlying “concept” for your problem.</a:t>
            </a:r>
          </a:p>
          <a:p>
            <a:r>
              <a:rPr lang="en-US" dirty="0"/>
              <a:t>Since they arise from Geometry – they “benefit” for what is known about geometry and the </a:t>
            </a:r>
            <a:r>
              <a:rPr lang="en-US" dirty="0">
                <a:solidFill>
                  <a:srgbClr val="00B050"/>
                </a:solidFill>
              </a:rPr>
              <a:t>restrictions</a:t>
            </a:r>
            <a:r>
              <a:rPr lang="en-US" dirty="0"/>
              <a:t> of certain geometric relationships. </a:t>
            </a:r>
            <a:r>
              <a:rPr lang="en-US" dirty="0">
                <a:solidFill>
                  <a:schemeClr val="tx1"/>
                </a:solidFill>
              </a:rPr>
              <a:t>E.g. </a:t>
            </a:r>
            <a:r>
              <a:rPr lang="en-US" dirty="0" err="1">
                <a:solidFill>
                  <a:schemeClr val="tx1"/>
                </a:solidFill>
              </a:rPr>
              <a:t>Helly’s</a:t>
            </a:r>
            <a:r>
              <a:rPr lang="en-US" dirty="0">
                <a:solidFill>
                  <a:schemeClr val="tx1"/>
                </a:solidFill>
              </a:rPr>
              <a:t> theorem – if every (d+1) subset of CONVEX bodies in </a:t>
            </a:r>
            <a:r>
              <a:rPr lang="en-US" dirty="0" err="1">
                <a:solidFill>
                  <a:schemeClr val="tx1"/>
                </a:solidFill>
              </a:rPr>
              <a:t>R^d</a:t>
            </a:r>
            <a:r>
              <a:rPr lang="en-US" dirty="0">
                <a:solidFill>
                  <a:schemeClr val="tx1"/>
                </a:solidFill>
              </a:rPr>
              <a:t> intersect (overlap) then the whole set of bodies intersect/overlap (have a common point). Intervals are convex. d=1. </a:t>
            </a:r>
            <a:r>
              <a:rPr lang="en-US" dirty="0" err="1">
                <a:solidFill>
                  <a:schemeClr val="tx1"/>
                </a:solidFill>
              </a:rPr>
              <a:t>Helly</a:t>
            </a:r>
            <a:r>
              <a:rPr lang="en-US" dirty="0">
                <a:solidFill>
                  <a:schemeClr val="tx1"/>
                </a:solidFill>
              </a:rPr>
              <a:t> -&gt; if every PAIR of intervals overlap then so does the whole collection. </a:t>
            </a:r>
            <a:r>
              <a:rPr lang="en-US" dirty="0"/>
              <a:t>THAT IS, cliques in the interval graph of size k have to represent not only k intervals that PAIRWISE intersect, but K intervals that have a common point (their intersection collectively is non-empty).</a:t>
            </a:r>
          </a:p>
          <a:p>
            <a:r>
              <a:rPr lang="en-US" dirty="0">
                <a:solidFill>
                  <a:srgbClr val="00B050"/>
                </a:solidFill>
              </a:rPr>
              <a:t>Restrictions are good (though they sound bad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). Restrictions “tame the wild”. </a:t>
            </a:r>
          </a:p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The set of possible graphs contains even the worst case graphs (for your algorithms/tasks).</a:t>
            </a:r>
          </a:p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 RESTRICTED subclass of graphs could be good (for your algorithms/problem).</a:t>
            </a:r>
          </a:p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The restriction is a property that not all graphs obey, that property that graphs from YOUR problem obey – could be the thing your algorithm can exploit to run fast.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938A459-D044-59A6-3BF8-4AD24A25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Geometric (Hyper)graphs good? </a:t>
            </a:r>
          </a:p>
        </p:txBody>
      </p:sp>
    </p:spTree>
    <p:extLst>
      <p:ext uri="{BB962C8B-B14F-4D97-AF65-F5344CB8AC3E}">
        <p14:creationId xmlns:p14="http://schemas.microsoft.com/office/powerpoint/2010/main" val="5998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9AA50-2BD4-30F5-B9DE-955E292FB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E4FF1D-D2CE-1FD9-BC2B-5204975853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19"/>
            <a:ext cx="12001829" cy="5256773"/>
          </a:xfrm>
        </p:spPr>
        <p:txBody>
          <a:bodyPr>
            <a:normAutofit/>
          </a:bodyPr>
          <a:lstStyle/>
          <a:p>
            <a:r>
              <a:rPr lang="en-US" dirty="0"/>
              <a:t>Intersection = “</a:t>
            </a:r>
            <a:r>
              <a:rPr lang="en-US" dirty="0" err="1"/>
              <a:t>stabbable</a:t>
            </a:r>
            <a:r>
              <a:rPr lang="en-US" dirty="0"/>
              <a:t>” by points. If sets of points in </a:t>
            </a:r>
            <a:r>
              <a:rPr lang="en-US" dirty="0" err="1"/>
              <a:t>R^d</a:t>
            </a:r>
            <a:r>
              <a:rPr lang="en-US" dirty="0"/>
              <a:t> intersect then they have at least one point in common – there is one point that “stabs” every set.</a:t>
            </a:r>
          </a:p>
          <a:p>
            <a:r>
              <a:rPr lang="en-US" dirty="0" err="1"/>
              <a:t>Generalise</a:t>
            </a:r>
            <a:r>
              <a:rPr lang="en-US" dirty="0"/>
              <a:t> – “</a:t>
            </a:r>
            <a:r>
              <a:rPr lang="en-US" dirty="0" err="1"/>
              <a:t>stabbable</a:t>
            </a:r>
            <a:r>
              <a:rPr lang="en-US" dirty="0"/>
              <a:t>” by points -&gt; </a:t>
            </a:r>
            <a:r>
              <a:rPr lang="en-US" dirty="0" err="1"/>
              <a:t>stabbable</a:t>
            </a:r>
            <a:r>
              <a:rPr lang="en-US" dirty="0"/>
              <a:t> by X (X could be lines – having at least one point in common becomes they have a common line that intersects them all)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3394A45-D852-15B8-D99F-2BA1BBD9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Generalizing Overlap/Intersection –stabbing </a:t>
            </a:r>
            <a:r>
              <a:rPr lang="en-US" sz="3600" dirty="0" err="1"/>
              <a:t>etc</a:t>
            </a:r>
            <a:br>
              <a:rPr lang="en-US" sz="3600" dirty="0"/>
            </a:br>
            <a:r>
              <a:rPr lang="en-US" sz="3600" dirty="0"/>
              <a:t> Universe of Geometric Hypergraphs 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72EE43-04C9-43F2-549F-815035BC4C59}"/>
              </a:ext>
            </a:extLst>
          </p:cNvPr>
          <p:cNvSpPr/>
          <p:nvPr/>
        </p:nvSpPr>
        <p:spPr>
          <a:xfrm>
            <a:off x="882869" y="3429000"/>
            <a:ext cx="977462" cy="6174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8BA76D-0739-7B6A-EAC3-EC23DBE0C3C6}"/>
              </a:ext>
            </a:extLst>
          </p:cNvPr>
          <p:cNvSpPr/>
          <p:nvPr/>
        </p:nvSpPr>
        <p:spPr>
          <a:xfrm>
            <a:off x="1487214" y="3429000"/>
            <a:ext cx="977462" cy="6174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6DEC9A-AB03-0A7F-8598-53EBBC1EB8B0}"/>
              </a:ext>
            </a:extLst>
          </p:cNvPr>
          <p:cNvSpPr/>
          <p:nvPr/>
        </p:nvSpPr>
        <p:spPr>
          <a:xfrm>
            <a:off x="1608083" y="3737741"/>
            <a:ext cx="52551" cy="45719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B1E2-E8D3-9870-4C83-29BC196F3708}"/>
              </a:ext>
            </a:extLst>
          </p:cNvPr>
          <p:cNvSpPr txBox="1"/>
          <p:nvPr/>
        </p:nvSpPr>
        <p:spPr>
          <a:xfrm>
            <a:off x="725213" y="4204138"/>
            <a:ext cx="2596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Intersect &lt;-&gt; at least one point stabs them both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1B01B0-2D0A-C843-9222-C499BD55A8FF}"/>
              </a:ext>
            </a:extLst>
          </p:cNvPr>
          <p:cNvSpPr/>
          <p:nvPr/>
        </p:nvSpPr>
        <p:spPr>
          <a:xfrm>
            <a:off x="7809186" y="3249522"/>
            <a:ext cx="977462" cy="6174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DF4497-2A9D-D754-38ED-01B58059A1BB}"/>
              </a:ext>
            </a:extLst>
          </p:cNvPr>
          <p:cNvSpPr/>
          <p:nvPr/>
        </p:nvSpPr>
        <p:spPr>
          <a:xfrm>
            <a:off x="6406055" y="3736675"/>
            <a:ext cx="977462" cy="6174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F9CA1-360B-7323-87A4-BD10FB42F1A3}"/>
              </a:ext>
            </a:extLst>
          </p:cNvPr>
          <p:cNvSpPr/>
          <p:nvPr/>
        </p:nvSpPr>
        <p:spPr>
          <a:xfrm>
            <a:off x="9256986" y="3249522"/>
            <a:ext cx="977462" cy="6174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B8AB22-BFE6-61CA-801A-6FE7E4A81EA0}"/>
              </a:ext>
            </a:extLst>
          </p:cNvPr>
          <p:cNvCxnSpPr>
            <a:cxnSpLocks/>
          </p:cNvCxnSpPr>
          <p:nvPr/>
        </p:nvCxnSpPr>
        <p:spPr>
          <a:xfrm flipV="1">
            <a:off x="5717628" y="3142304"/>
            <a:ext cx="4876800" cy="1211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98BF81-F5E1-E458-6CCC-D53DDEC3C385}"/>
              </a:ext>
            </a:extLst>
          </p:cNvPr>
          <p:cNvSpPr txBox="1"/>
          <p:nvPr/>
        </p:nvSpPr>
        <p:spPr>
          <a:xfrm>
            <a:off x="8297917" y="4204138"/>
            <a:ext cx="18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Stabbable</a:t>
            </a:r>
            <a:r>
              <a:rPr lang="en-US" dirty="0"/>
              <a:t>” by a common 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B4FE6-7C39-E674-FDEE-E424ED1C5E28}"/>
              </a:ext>
            </a:extLst>
          </p:cNvPr>
          <p:cNvSpPr txBox="1"/>
          <p:nvPr/>
        </p:nvSpPr>
        <p:spPr>
          <a:xfrm>
            <a:off x="4325874" y="5862200"/>
            <a:ext cx="3540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technical/common terms – transversal/hitting set. Range spaces….etc.</a:t>
            </a:r>
          </a:p>
        </p:txBody>
      </p:sp>
    </p:spTree>
    <p:extLst>
      <p:ext uri="{BB962C8B-B14F-4D97-AF65-F5344CB8AC3E}">
        <p14:creationId xmlns:p14="http://schemas.microsoft.com/office/powerpoint/2010/main" val="267516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6763-AB85-91B5-A059-0B637E1FC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98C18D-59A5-71BF-2A0D-C20F1305D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19"/>
            <a:ext cx="12001829" cy="5256773"/>
          </a:xfrm>
        </p:spPr>
        <p:txBody>
          <a:bodyPr>
            <a:normAutofit/>
          </a:bodyPr>
          <a:lstStyle/>
          <a:p>
            <a:r>
              <a:rPr lang="en-US" dirty="0"/>
              <a:t>Note – any PAIR of disks is ALWAYS </a:t>
            </a:r>
            <a:r>
              <a:rPr lang="en-US" dirty="0" err="1"/>
              <a:t>stabbable</a:t>
            </a:r>
            <a:r>
              <a:rPr lang="en-US" dirty="0"/>
              <a:t> by a single line. So that is an “information free”</a:t>
            </a:r>
          </a:p>
          <a:p>
            <a:r>
              <a:rPr lang="en-US" dirty="0"/>
              <a:t>situation. Information only exists when 3 or more discs are </a:t>
            </a:r>
            <a:r>
              <a:rPr lang="en-US" dirty="0" err="1"/>
              <a:t>stabble</a:t>
            </a:r>
            <a:r>
              <a:rPr lang="en-US" dirty="0"/>
              <a:t> by a line. So this is not a “graph” setting – but a </a:t>
            </a:r>
            <a:r>
              <a:rPr lang="en-US" dirty="0" err="1"/>
              <a:t>HYPERgraph</a:t>
            </a:r>
            <a:r>
              <a:rPr lang="en-US" dirty="0"/>
              <a:t> setting.</a:t>
            </a:r>
          </a:p>
          <a:p>
            <a:endParaRPr lang="en-US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C0BA8DE7-9360-9393-73B4-D0A3A3F9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Generalizing Overlap/Intersection –stabbing </a:t>
            </a:r>
            <a:r>
              <a:rPr lang="en-US" sz="3600" dirty="0" err="1"/>
              <a:t>etc</a:t>
            </a:r>
            <a:br>
              <a:rPr lang="en-US" sz="3600" dirty="0"/>
            </a:br>
            <a:r>
              <a:rPr lang="en-US" sz="3600" dirty="0"/>
              <a:t> Universe of Geometric Hypergraphs 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1BF973F-337F-AE8D-A479-DCD52EF051FE}"/>
              </a:ext>
            </a:extLst>
          </p:cNvPr>
          <p:cNvSpPr/>
          <p:nvPr/>
        </p:nvSpPr>
        <p:spPr>
          <a:xfrm>
            <a:off x="882869" y="3429000"/>
            <a:ext cx="977462" cy="6174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14374E-AAFD-D227-E8B5-13B1DA6E2216}"/>
              </a:ext>
            </a:extLst>
          </p:cNvPr>
          <p:cNvSpPr/>
          <p:nvPr/>
        </p:nvSpPr>
        <p:spPr>
          <a:xfrm>
            <a:off x="1487214" y="3429000"/>
            <a:ext cx="977462" cy="6174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2481F-3B96-F3D8-B505-BA801134E5D9}"/>
              </a:ext>
            </a:extLst>
          </p:cNvPr>
          <p:cNvSpPr/>
          <p:nvPr/>
        </p:nvSpPr>
        <p:spPr>
          <a:xfrm>
            <a:off x="1608083" y="3737741"/>
            <a:ext cx="52551" cy="45719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0FF11-9A38-E9DC-4970-1F4AB86F96B7}"/>
              </a:ext>
            </a:extLst>
          </p:cNvPr>
          <p:cNvSpPr txBox="1"/>
          <p:nvPr/>
        </p:nvSpPr>
        <p:spPr>
          <a:xfrm>
            <a:off x="725213" y="4204138"/>
            <a:ext cx="2596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Intersect &lt;-&gt; at least one point stabs them both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7116F3-E123-84AE-E103-C5F7C5C3A0BB}"/>
              </a:ext>
            </a:extLst>
          </p:cNvPr>
          <p:cNvSpPr/>
          <p:nvPr/>
        </p:nvSpPr>
        <p:spPr>
          <a:xfrm>
            <a:off x="7809186" y="3249522"/>
            <a:ext cx="977462" cy="6174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D8FA1-600C-9EEB-8656-D6FA34845577}"/>
              </a:ext>
            </a:extLst>
          </p:cNvPr>
          <p:cNvSpPr/>
          <p:nvPr/>
        </p:nvSpPr>
        <p:spPr>
          <a:xfrm>
            <a:off x="6406055" y="3736675"/>
            <a:ext cx="977462" cy="6174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6CA3BE-9C91-9FE8-8D13-242BC09BA254}"/>
              </a:ext>
            </a:extLst>
          </p:cNvPr>
          <p:cNvSpPr/>
          <p:nvPr/>
        </p:nvSpPr>
        <p:spPr>
          <a:xfrm>
            <a:off x="9256986" y="3249522"/>
            <a:ext cx="977462" cy="6174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5886CF-D48A-9FDF-654E-FA62BE7F24C8}"/>
              </a:ext>
            </a:extLst>
          </p:cNvPr>
          <p:cNvCxnSpPr>
            <a:cxnSpLocks/>
          </p:cNvCxnSpPr>
          <p:nvPr/>
        </p:nvCxnSpPr>
        <p:spPr>
          <a:xfrm flipV="1">
            <a:off x="5717628" y="3142304"/>
            <a:ext cx="4876800" cy="1211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CCE7EA-2FBC-F2D5-1732-22A6658F394E}"/>
              </a:ext>
            </a:extLst>
          </p:cNvPr>
          <p:cNvSpPr txBox="1"/>
          <p:nvPr/>
        </p:nvSpPr>
        <p:spPr>
          <a:xfrm>
            <a:off x="8297917" y="4204138"/>
            <a:ext cx="18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Stabbable</a:t>
            </a:r>
            <a:r>
              <a:rPr lang="en-US" dirty="0"/>
              <a:t>” by a common 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C03C2-9F2A-4EEA-A6F3-51770EAFD9AE}"/>
              </a:ext>
            </a:extLst>
          </p:cNvPr>
          <p:cNvSpPr txBox="1"/>
          <p:nvPr/>
        </p:nvSpPr>
        <p:spPr>
          <a:xfrm>
            <a:off x="4325874" y="5862200"/>
            <a:ext cx="3540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technical/common terms – transversal/hitting set. Range spaces….etc.</a:t>
            </a:r>
          </a:p>
        </p:txBody>
      </p:sp>
    </p:spTree>
    <p:extLst>
      <p:ext uri="{BB962C8B-B14F-4D97-AF65-F5344CB8AC3E}">
        <p14:creationId xmlns:p14="http://schemas.microsoft.com/office/powerpoint/2010/main" val="323240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936F-D466-1F93-D3AE-C1FABEE1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1DF9AD-B4B4-B469-AB15-D2D13F5219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19"/>
            <a:ext cx="12001829" cy="5256773"/>
          </a:xfrm>
        </p:spPr>
        <p:txBody>
          <a:bodyPr>
            <a:normAutofit/>
          </a:bodyPr>
          <a:lstStyle/>
          <a:p>
            <a:r>
              <a:rPr lang="en-US" dirty="0"/>
              <a:t>Things I am interested in – computer vision, AI, Machine Learning, Robust Fitting, Signal and Image Processing….</a:t>
            </a:r>
          </a:p>
          <a:p>
            <a:r>
              <a:rPr lang="en-US" dirty="0"/>
              <a:t>In some sense it is relatively obvious why Geometric Hypergraphs are relevant.</a:t>
            </a:r>
          </a:p>
          <a:p>
            <a:r>
              <a:rPr lang="en-US" dirty="0"/>
              <a:t>After all – geometry underlies a lot of computer vision (the “geometry of cameras, the visual world etc.”). More abstractly, AI and Machine learning is about processing “features” extracted from the data to do a task. Features are often thought of as vectors in a space and the relationship between features becomes associated with geometric notions in that embedding space. </a:t>
            </a:r>
          </a:p>
          <a:p>
            <a:r>
              <a:rPr lang="en-US" dirty="0"/>
              <a:t>Indeed – what is clustering? That ubiquitous “engine” of a lot of data analysis, AI, Machine Learning. It is </a:t>
            </a:r>
            <a:r>
              <a:rPr lang="en-US" dirty="0" err="1"/>
              <a:t>analysing</a:t>
            </a:r>
            <a:r>
              <a:rPr lang="en-US" dirty="0"/>
              <a:t> the “associations &lt;-&gt; relationships “ between points in feature space – their closeness to each other in some – often geometric sense/measure.</a:t>
            </a:r>
          </a:p>
          <a:p>
            <a:endParaRPr lang="en-US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20B17B64-733F-75C9-82BC-E046FBE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But what does this have to do with AI, Machine Learning, Signal and Image Processing??? </a:t>
            </a:r>
          </a:p>
        </p:txBody>
      </p:sp>
    </p:spTree>
    <p:extLst>
      <p:ext uri="{BB962C8B-B14F-4D97-AF65-F5344CB8AC3E}">
        <p14:creationId xmlns:p14="http://schemas.microsoft.com/office/powerpoint/2010/main" val="260268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CBBC-DF21-FC5F-0CEF-F57D74F0A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D56890-B175-D925-699C-52263F49C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19"/>
            <a:ext cx="12001829" cy="5256773"/>
          </a:xfrm>
        </p:spPr>
        <p:txBody>
          <a:bodyPr>
            <a:normAutofit/>
          </a:bodyPr>
          <a:lstStyle/>
          <a:p>
            <a:r>
              <a:rPr lang="en-US" dirty="0"/>
              <a:t>My PRIMARY motivation currently is “robust fitting” (and robust fitting for computer vision).</a:t>
            </a:r>
          </a:p>
          <a:p>
            <a:r>
              <a:rPr lang="en-US" dirty="0"/>
              <a:t>Robust fitting is essentially like “fitting within tolerances”. Outliers “don’t belong to the fit” because they cannot be fit within tolerance.</a:t>
            </a:r>
          </a:p>
          <a:p>
            <a:r>
              <a:rPr lang="en-US" dirty="0"/>
              <a:t>Tolerances can be pictured as geometric shapes around the data points. The models must “stab” these geometric shapes to be within tolerance of the data points. 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DE4F5C99-3177-1938-B594-87704D49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But what does this have to do with AI, Machine Learning, Signal and Image Processing??? </a:t>
            </a:r>
          </a:p>
        </p:txBody>
      </p:sp>
    </p:spTree>
    <p:extLst>
      <p:ext uri="{BB962C8B-B14F-4D97-AF65-F5344CB8AC3E}">
        <p14:creationId xmlns:p14="http://schemas.microsoft.com/office/powerpoint/2010/main" val="258110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E8B3B-35EB-5E2F-D9DC-9EFA52F3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87FC11-D86C-C817-7A7D-38B58EFD3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088" y="1238619"/>
            <a:ext cx="12001829" cy="52567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My PRIMARY motivation currently is “robust fitting” (and robust fitting for computer vision).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Robust fitting is essentially like “fitting within tolerances”. Outliers “don’t belong to the fit” because they cannot be fit within tolerance.</a:t>
            </a:r>
          </a:p>
          <a:p>
            <a:r>
              <a:rPr lang="en-US" dirty="0"/>
              <a:t>Tolerances can be pictured as geometric shapes around the data points. The models must “stab” these geometric shapes to be within tolerance of the data points. 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7FA4ED9B-9E36-EFDB-8BB6-A344815D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 dirty="0"/>
              <a:t>But what does this have to do with AI, Machine Learning, Signal and Image Processing???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E0D355F-FEF9-CCA8-47FF-C024F4A707A5}"/>
              </a:ext>
            </a:extLst>
          </p:cNvPr>
          <p:cNvSpPr/>
          <p:nvPr/>
        </p:nvSpPr>
        <p:spPr>
          <a:xfrm>
            <a:off x="3016469" y="3836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DBC8A3-2C8C-0EFA-A21A-BD032C476808}"/>
              </a:ext>
            </a:extLst>
          </p:cNvPr>
          <p:cNvSpPr/>
          <p:nvPr/>
        </p:nvSpPr>
        <p:spPr>
          <a:xfrm>
            <a:off x="3757448" y="438281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3965B0-BAA4-A946-6EB8-4159BDD943B7}"/>
              </a:ext>
            </a:extLst>
          </p:cNvPr>
          <p:cNvSpPr/>
          <p:nvPr/>
        </p:nvSpPr>
        <p:spPr>
          <a:xfrm>
            <a:off x="2701159" y="45982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89B1D5-431C-B10A-C735-359FF1844BCB}"/>
              </a:ext>
            </a:extLst>
          </p:cNvPr>
          <p:cNvSpPr/>
          <p:nvPr/>
        </p:nvSpPr>
        <p:spPr>
          <a:xfrm>
            <a:off x="4230414" y="440383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17441-573B-1848-D1C0-08340E9EB0BE}"/>
              </a:ext>
            </a:extLst>
          </p:cNvPr>
          <p:cNvSpPr/>
          <p:nvPr/>
        </p:nvSpPr>
        <p:spPr>
          <a:xfrm>
            <a:off x="3668110" y="50554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1DE1B0-C459-368C-6004-D38A00ED8F07}"/>
              </a:ext>
            </a:extLst>
          </p:cNvPr>
          <p:cNvSpPr/>
          <p:nvPr/>
        </p:nvSpPr>
        <p:spPr>
          <a:xfrm>
            <a:off x="4939861" y="4840014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C3A413-93CB-2F12-FC34-3BBCF20868E7}"/>
              </a:ext>
            </a:extLst>
          </p:cNvPr>
          <p:cNvSpPr/>
          <p:nvPr/>
        </p:nvSpPr>
        <p:spPr>
          <a:xfrm>
            <a:off x="4477407" y="3862551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98168A-3954-33B6-9D25-80F082ACB85C}"/>
              </a:ext>
            </a:extLst>
          </p:cNvPr>
          <p:cNvSpPr/>
          <p:nvPr/>
        </p:nvSpPr>
        <p:spPr>
          <a:xfrm>
            <a:off x="4924096" y="4141076"/>
            <a:ext cx="84083" cy="945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87698-05B8-BC38-E93C-B508AD345BED}"/>
              </a:ext>
            </a:extLst>
          </p:cNvPr>
          <p:cNvSpPr txBox="1"/>
          <p:nvPr/>
        </p:nvSpPr>
        <p:spPr>
          <a:xfrm>
            <a:off x="3100552" y="5507421"/>
            <a:ext cx="146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</a:t>
            </a:r>
          </a:p>
        </p:txBody>
      </p:sp>
    </p:spTree>
    <p:extLst>
      <p:ext uri="{BB962C8B-B14F-4D97-AF65-F5344CB8AC3E}">
        <p14:creationId xmlns:p14="http://schemas.microsoft.com/office/powerpoint/2010/main" val="50323519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reative Thinkers">
      <a:dk1>
        <a:srgbClr val="00172A"/>
      </a:dk1>
      <a:lt1>
        <a:srgbClr val="FFFFFF"/>
      </a:lt1>
      <a:dk2>
        <a:srgbClr val="002044"/>
      </a:dk2>
      <a:lt2>
        <a:srgbClr val="F5F0F3"/>
      </a:lt2>
      <a:accent1>
        <a:srgbClr val="8885E7"/>
      </a:accent1>
      <a:accent2>
        <a:srgbClr val="FF5400"/>
      </a:accent2>
      <a:accent3>
        <a:srgbClr val="8885E7"/>
      </a:accent3>
      <a:accent4>
        <a:srgbClr val="FF5400"/>
      </a:accent4>
      <a:accent5>
        <a:srgbClr val="8885E7"/>
      </a:accent5>
      <a:accent6>
        <a:srgbClr val="2474BA"/>
      </a:accent6>
      <a:hlink>
        <a:srgbClr val="04B3E2"/>
      </a:hlink>
      <a:folHlink>
        <a:srgbClr val="FF5400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U-Corporate-Presentation-Navy_210923-Final" id="{EBA96625-FD33-B143-8712-9C3261315672}" vid="{2030E58C-9C1D-3B42-91A3-4275753AA0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251b1d-8389-47a8-9ef5-19ba51eb251f" xsi:nil="true"/>
    <MediaServiceKeyPoints xmlns="94cd8044-5181-49a0-8c1a-2b4d54edc993" xsi:nil="true"/>
    <lcf76f155ced4ddcb4097134ff3c332f xmlns="94cd8044-5181-49a0-8c1a-2b4d54edc99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AA4E0A75B48449850993E2543C1A0C" ma:contentTypeVersion="18" ma:contentTypeDescription="Create a new document." ma:contentTypeScope="" ma:versionID="85f3b1e5dedfbd8e614aa6b73c67b82b">
  <xsd:schema xmlns:xsd="http://www.w3.org/2001/XMLSchema" xmlns:xs="http://www.w3.org/2001/XMLSchema" xmlns:p="http://schemas.microsoft.com/office/2006/metadata/properties" xmlns:ns2="6b251b1d-8389-47a8-9ef5-19ba51eb251f" xmlns:ns3="94cd8044-5181-49a0-8c1a-2b4d54edc993" targetNamespace="http://schemas.microsoft.com/office/2006/metadata/properties" ma:root="true" ma:fieldsID="bc8869feb0eb11a7ce81e565456e9ef5" ns2:_="" ns3:_="">
    <xsd:import namespace="6b251b1d-8389-47a8-9ef5-19ba51eb251f"/>
    <xsd:import namespace="94cd8044-5181-49a0-8c1a-2b4d54edc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51b1d-8389-47a8-9ef5-19ba51eb251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1d46181-d5a6-4b19-a5ca-f8121f513b6b}" ma:internalName="TaxCatchAll" ma:showField="CatchAllData" ma:web="6b251b1d-8389-47a8-9ef5-19ba51eb25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d8044-5181-49a0-8c1a-2b4d54edc9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6d2f554-d03b-4809-9b7d-234c481439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A742F3-D2BE-4CC5-9066-2DB838FE2FFD}">
  <ds:schemaRefs>
    <ds:schemaRef ds:uri="http://purl.org/dc/terms/"/>
    <ds:schemaRef ds:uri="94cd8044-5181-49a0-8c1a-2b4d54edc993"/>
    <ds:schemaRef ds:uri="6b251b1d-8389-47a8-9ef5-19ba51eb251f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9152A6-D9F2-46C7-B217-D613495E7A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24A7F9-0F51-4FB1-AB69-AF316553F2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251b1d-8389-47a8-9ef5-19ba51eb251f"/>
    <ds:schemaRef ds:uri="94cd8044-5181-49a0-8c1a-2b4d54edc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ColorBlockVTI</Template>
  <TotalTime>10385</TotalTime>
  <Words>2303</Words>
  <Application>Microsoft Macintosh PowerPoint</Application>
  <PresentationFormat>Widescreen</PresentationFormat>
  <Paragraphs>173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CMCSC10</vt:lpstr>
      <vt:lpstr>CMR10</vt:lpstr>
      <vt:lpstr>CMTI10</vt:lpstr>
      <vt:lpstr>CMTT10</vt:lpstr>
      <vt:lpstr>Public Sans</vt:lpstr>
      <vt:lpstr>Arial</vt:lpstr>
      <vt:lpstr>Avenir Next LT Pro</vt:lpstr>
      <vt:lpstr>Calibri</vt:lpstr>
      <vt:lpstr>Wingdings</vt:lpstr>
      <vt:lpstr>ColorBlockVTI</vt:lpstr>
      <vt:lpstr>International Workshop on Optical Perception </vt:lpstr>
      <vt:lpstr>Simple Example – Interval Graphs </vt:lpstr>
      <vt:lpstr>Simple Example – Interval Graphs </vt:lpstr>
      <vt:lpstr>Why are Geometric (Hyper)graphs good? </vt:lpstr>
      <vt:lpstr>Generalizing Overlap/Intersection –stabbing etc  Universe of Geometric Hypergraphs  </vt:lpstr>
      <vt:lpstr>Generalizing Overlap/Intersection –stabbing etc  Universe of Geometric Hypergraphs  </vt:lpstr>
      <vt:lpstr>But what does this have to do with AI, Machine Learning, Signal and Image Processing??? </vt:lpstr>
      <vt:lpstr>But what does this have to do with AI, Machine Learning, Signal and Image Processing??? </vt:lpstr>
      <vt:lpstr>But what does this have to do with AI, Machine Learning, Signal and Image Processing??? </vt:lpstr>
      <vt:lpstr>But what does this have to do with AI, Machine Learning, Signal and Image Processing??? </vt:lpstr>
      <vt:lpstr>But what does this have to do with AI, Machine Learning, Signal and Image Processing??? </vt:lpstr>
      <vt:lpstr>But what does this have to do with AI, Machine Learning, Signal and Image Processing??? </vt:lpstr>
      <vt:lpstr>But what does this have to do with AI, Machine Learning, Signal and Image Processing??? </vt:lpstr>
      <vt:lpstr>But what does this have to do with AI, Machine Learning, Signal and Image Processing??? </vt:lpstr>
      <vt:lpstr>But what does this have to do with AI, Machine Learning, Signal and Image Processing??? </vt:lpstr>
      <vt:lpstr>Structure and complexity in hypergraphs </vt:lpstr>
      <vt:lpstr>Example (robust) line fitting </vt:lpstr>
      <vt:lpstr>Example (robust) line fitting </vt:lpstr>
      <vt:lpstr>Complexity charcterization </vt:lpstr>
      <vt:lpstr>Complexity charcterization </vt:lpstr>
      <vt:lpstr>Complexity charcterization </vt:lpstr>
      <vt:lpstr>Complexity characterization – robust linear subspace in 2D (line) regression </vt:lpstr>
      <vt:lpstr>Complexity characterization – robust linear subspace in 2D (line) regression </vt:lpstr>
      <vt:lpstr>Complexity characterization – why does this matter?</vt:lpstr>
      <vt:lpstr>Complexity charcterization </vt:lpstr>
      <vt:lpstr>Only a peak into the whole story….. </vt:lpstr>
      <vt:lpstr>Some of this material will be in 2nd edition…… </vt:lpstr>
      <vt:lpstr>“Geometric Hypergraphs”  – they are everywhere</vt:lpstr>
      <vt:lpstr>PowerPoint Presentation</vt:lpstr>
      <vt:lpstr>Dilworth number of graph</vt:lpstr>
      <vt:lpstr>Permutation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SUTER</dc:creator>
  <cp:lastModifiedBy>David SUTER</cp:lastModifiedBy>
  <cp:revision>13</cp:revision>
  <dcterms:created xsi:type="dcterms:W3CDTF">2024-09-11T22:57:54Z</dcterms:created>
  <dcterms:modified xsi:type="dcterms:W3CDTF">2024-09-19T04:03:04Z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